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9" r:id="rId3"/>
    <p:sldId id="261" r:id="rId4"/>
    <p:sldId id="260" r:id="rId5"/>
    <p:sldId id="265" r:id="rId6"/>
    <p:sldId id="262" r:id="rId7"/>
    <p:sldId id="263" r:id="rId8"/>
    <p:sldId id="264" r:id="rId9"/>
    <p:sldId id="266" r:id="rId10"/>
    <p:sldId id="258" r:id="rId11"/>
    <p:sldId id="268" r:id="rId12"/>
    <p:sldId id="269" r:id="rId13"/>
    <p:sldId id="271" r:id="rId14"/>
    <p:sldId id="272" r:id="rId15"/>
    <p:sldId id="273" r:id="rId16"/>
    <p:sldId id="274" r:id="rId17"/>
    <p:sldId id="275" r:id="rId18"/>
    <p:sldId id="279" r:id="rId19"/>
    <p:sldId id="280" r:id="rId20"/>
    <p:sldId id="281" r:id="rId21"/>
    <p:sldId id="283" r:id="rId22"/>
    <p:sldId id="284" r:id="rId23"/>
    <p:sldId id="285" r:id="rId24"/>
    <p:sldId id="270" r:id="rId25"/>
    <p:sldId id="257"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B754"/>
    <a:srgbClr val="FF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1" autoAdjust="0"/>
    <p:restoredTop sz="94660"/>
  </p:normalViewPr>
  <p:slideViewPr>
    <p:cSldViewPr>
      <p:cViewPr>
        <p:scale>
          <a:sx n="100" d="100"/>
          <a:sy n="100" d="100"/>
        </p:scale>
        <p:origin x="211" y="29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62603F-B93E-402A-9717-2F4D73051216}" type="datetimeFigureOut">
              <a:rPr lang="en-US" smtClean="0"/>
              <a:pPr/>
              <a:t>6/28/2011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2CE4BA-B522-409F-957A-C616A458AF7A}" type="slidenum">
              <a:rPr lang="en-US" smtClean="0"/>
              <a:pPr/>
              <a:t>‹#›</a:t>
            </a:fld>
            <a:endParaRPr lang="en-US"/>
          </a:p>
        </p:txBody>
      </p:sp>
    </p:spTree>
    <p:extLst>
      <p:ext uri="{BB962C8B-B14F-4D97-AF65-F5344CB8AC3E}">
        <p14:creationId xmlns:p14="http://schemas.microsoft.com/office/powerpoint/2010/main" xmlns="" val="2893460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2CE4BA-B522-409F-957A-C616A458AF7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D2CE4BA-B522-409F-957A-C616A458AF7A}" type="slidenum">
              <a:rPr lang="en-US" smtClean="0"/>
              <a:pPr/>
              <a:t>6</a:t>
            </a:fld>
            <a:endParaRPr lang="en-US"/>
          </a:p>
        </p:txBody>
      </p:sp>
    </p:spTree>
    <p:extLst>
      <p:ext uri="{BB962C8B-B14F-4D97-AF65-F5344CB8AC3E}">
        <p14:creationId xmlns:p14="http://schemas.microsoft.com/office/powerpoint/2010/main" xmlns="" val="3765688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8A2B46C-E933-4793-8D80-BEB1871827BF}" type="datetimeFigureOut">
              <a:rPr lang="en-US" smtClean="0"/>
              <a:pPr/>
              <a:t>6/28/2011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EDF4EA-C3BC-432B-849F-34200636ED37}" type="slidenum">
              <a:rPr lang="en-US" smtClean="0"/>
              <a:pPr/>
              <a:t>‹#›</a:t>
            </a:fld>
            <a:endParaRPr lang="en-US"/>
          </a:p>
        </p:txBody>
      </p:sp>
    </p:spTree>
    <p:extLst>
      <p:ext uri="{BB962C8B-B14F-4D97-AF65-F5344CB8AC3E}">
        <p14:creationId xmlns:p14="http://schemas.microsoft.com/office/powerpoint/2010/main" xmlns="" val="1801154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A2B46C-E933-4793-8D80-BEB1871827BF}" type="datetimeFigureOut">
              <a:rPr lang="en-US" smtClean="0"/>
              <a:pPr/>
              <a:t>6/28/2011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EDF4EA-C3BC-432B-849F-34200636ED37}" type="slidenum">
              <a:rPr lang="en-US" smtClean="0"/>
              <a:pPr/>
              <a:t>‹#›</a:t>
            </a:fld>
            <a:endParaRPr lang="en-US"/>
          </a:p>
        </p:txBody>
      </p:sp>
    </p:spTree>
    <p:extLst>
      <p:ext uri="{BB962C8B-B14F-4D97-AF65-F5344CB8AC3E}">
        <p14:creationId xmlns:p14="http://schemas.microsoft.com/office/powerpoint/2010/main" xmlns="" val="1952520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A2B46C-E933-4793-8D80-BEB1871827BF}" type="datetimeFigureOut">
              <a:rPr lang="en-US" smtClean="0"/>
              <a:pPr/>
              <a:t>6/28/2011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EDF4EA-C3BC-432B-849F-34200636ED37}" type="slidenum">
              <a:rPr lang="en-US" smtClean="0"/>
              <a:pPr/>
              <a:t>‹#›</a:t>
            </a:fld>
            <a:endParaRPr lang="en-US"/>
          </a:p>
        </p:txBody>
      </p:sp>
    </p:spTree>
    <p:extLst>
      <p:ext uri="{BB962C8B-B14F-4D97-AF65-F5344CB8AC3E}">
        <p14:creationId xmlns:p14="http://schemas.microsoft.com/office/powerpoint/2010/main" xmlns="" val="2397499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A2B46C-E933-4793-8D80-BEB1871827BF}" type="datetimeFigureOut">
              <a:rPr lang="en-US" smtClean="0"/>
              <a:pPr/>
              <a:t>6/28/2011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EDF4EA-C3BC-432B-849F-34200636ED37}" type="slidenum">
              <a:rPr lang="en-US" smtClean="0"/>
              <a:pPr/>
              <a:t>‹#›</a:t>
            </a:fld>
            <a:endParaRPr lang="en-US"/>
          </a:p>
        </p:txBody>
      </p:sp>
    </p:spTree>
    <p:extLst>
      <p:ext uri="{BB962C8B-B14F-4D97-AF65-F5344CB8AC3E}">
        <p14:creationId xmlns:p14="http://schemas.microsoft.com/office/powerpoint/2010/main" xmlns="" val="690103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A2B46C-E933-4793-8D80-BEB1871827BF}" type="datetimeFigureOut">
              <a:rPr lang="en-US" smtClean="0"/>
              <a:pPr/>
              <a:t>6/28/2011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EDF4EA-C3BC-432B-849F-34200636ED37}" type="slidenum">
              <a:rPr lang="en-US" smtClean="0"/>
              <a:pPr/>
              <a:t>‹#›</a:t>
            </a:fld>
            <a:endParaRPr lang="en-US"/>
          </a:p>
        </p:txBody>
      </p:sp>
    </p:spTree>
    <p:extLst>
      <p:ext uri="{BB962C8B-B14F-4D97-AF65-F5344CB8AC3E}">
        <p14:creationId xmlns:p14="http://schemas.microsoft.com/office/powerpoint/2010/main" xmlns="" val="2223813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8A2B46C-E933-4793-8D80-BEB1871827BF}" type="datetimeFigureOut">
              <a:rPr lang="en-US" smtClean="0"/>
              <a:pPr/>
              <a:t>6/28/2011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EDF4EA-C3BC-432B-849F-34200636ED37}" type="slidenum">
              <a:rPr lang="en-US" smtClean="0"/>
              <a:pPr/>
              <a:t>‹#›</a:t>
            </a:fld>
            <a:endParaRPr lang="en-US"/>
          </a:p>
        </p:txBody>
      </p:sp>
    </p:spTree>
    <p:extLst>
      <p:ext uri="{BB962C8B-B14F-4D97-AF65-F5344CB8AC3E}">
        <p14:creationId xmlns:p14="http://schemas.microsoft.com/office/powerpoint/2010/main" xmlns="" val="1221981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8A2B46C-E933-4793-8D80-BEB1871827BF}" type="datetimeFigureOut">
              <a:rPr lang="en-US" smtClean="0"/>
              <a:pPr/>
              <a:t>6/28/2011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EDF4EA-C3BC-432B-849F-34200636ED37}" type="slidenum">
              <a:rPr lang="en-US" smtClean="0"/>
              <a:pPr/>
              <a:t>‹#›</a:t>
            </a:fld>
            <a:endParaRPr lang="en-US"/>
          </a:p>
        </p:txBody>
      </p:sp>
    </p:spTree>
    <p:extLst>
      <p:ext uri="{BB962C8B-B14F-4D97-AF65-F5344CB8AC3E}">
        <p14:creationId xmlns:p14="http://schemas.microsoft.com/office/powerpoint/2010/main" xmlns="" val="2044696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8A2B46C-E933-4793-8D80-BEB1871827BF}" type="datetimeFigureOut">
              <a:rPr lang="en-US" smtClean="0"/>
              <a:pPr/>
              <a:t>6/28/2011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EDF4EA-C3BC-432B-849F-34200636ED37}" type="slidenum">
              <a:rPr lang="en-US" smtClean="0"/>
              <a:pPr/>
              <a:t>‹#›</a:t>
            </a:fld>
            <a:endParaRPr lang="en-US"/>
          </a:p>
        </p:txBody>
      </p:sp>
    </p:spTree>
    <p:extLst>
      <p:ext uri="{BB962C8B-B14F-4D97-AF65-F5344CB8AC3E}">
        <p14:creationId xmlns:p14="http://schemas.microsoft.com/office/powerpoint/2010/main" xmlns="" val="3820841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A2B46C-E933-4793-8D80-BEB1871827BF}" type="datetimeFigureOut">
              <a:rPr lang="en-US" smtClean="0"/>
              <a:pPr/>
              <a:t>6/28/2011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EDF4EA-C3BC-432B-849F-34200636ED37}" type="slidenum">
              <a:rPr lang="en-US" smtClean="0"/>
              <a:pPr/>
              <a:t>‹#›</a:t>
            </a:fld>
            <a:endParaRPr lang="en-US"/>
          </a:p>
        </p:txBody>
      </p:sp>
    </p:spTree>
    <p:extLst>
      <p:ext uri="{BB962C8B-B14F-4D97-AF65-F5344CB8AC3E}">
        <p14:creationId xmlns:p14="http://schemas.microsoft.com/office/powerpoint/2010/main" xmlns="" val="3703061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A2B46C-E933-4793-8D80-BEB1871827BF}" type="datetimeFigureOut">
              <a:rPr lang="en-US" smtClean="0"/>
              <a:pPr/>
              <a:t>6/28/2011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EDF4EA-C3BC-432B-849F-34200636ED37}" type="slidenum">
              <a:rPr lang="en-US" smtClean="0"/>
              <a:pPr/>
              <a:t>‹#›</a:t>
            </a:fld>
            <a:endParaRPr lang="en-US"/>
          </a:p>
        </p:txBody>
      </p:sp>
    </p:spTree>
    <p:extLst>
      <p:ext uri="{BB962C8B-B14F-4D97-AF65-F5344CB8AC3E}">
        <p14:creationId xmlns:p14="http://schemas.microsoft.com/office/powerpoint/2010/main" xmlns="" val="3989421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A2B46C-E933-4793-8D80-BEB1871827BF}" type="datetimeFigureOut">
              <a:rPr lang="en-US" smtClean="0"/>
              <a:pPr/>
              <a:t>6/28/2011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EDF4EA-C3BC-432B-849F-34200636ED37}" type="slidenum">
              <a:rPr lang="en-US" smtClean="0"/>
              <a:pPr/>
              <a:t>‹#›</a:t>
            </a:fld>
            <a:endParaRPr lang="en-US"/>
          </a:p>
        </p:txBody>
      </p:sp>
    </p:spTree>
    <p:extLst>
      <p:ext uri="{BB962C8B-B14F-4D97-AF65-F5344CB8AC3E}">
        <p14:creationId xmlns:p14="http://schemas.microsoft.com/office/powerpoint/2010/main" xmlns="" val="1738352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A2B46C-E933-4793-8D80-BEB1871827BF}" type="datetimeFigureOut">
              <a:rPr lang="en-US" smtClean="0"/>
              <a:pPr/>
              <a:t>6/28/2011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EDF4EA-C3BC-432B-849F-34200636ED37}" type="slidenum">
              <a:rPr lang="en-US" smtClean="0"/>
              <a:pPr/>
              <a:t>‹#›</a:t>
            </a:fld>
            <a:endParaRPr lang="en-US"/>
          </a:p>
        </p:txBody>
      </p:sp>
    </p:spTree>
    <p:extLst>
      <p:ext uri="{BB962C8B-B14F-4D97-AF65-F5344CB8AC3E}">
        <p14:creationId xmlns:p14="http://schemas.microsoft.com/office/powerpoint/2010/main" xmlns="" val="25215141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vidego.multicastmedia.com/player.php?p=xa6k7lpo"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5401"/>
            <a:ext cx="7772400" cy="2305050"/>
          </a:xfrm>
        </p:spPr>
        <p:txBody>
          <a:bodyPr>
            <a:normAutofit/>
          </a:bodyPr>
          <a:lstStyle/>
          <a:p>
            <a:r>
              <a:rPr lang="en-US" dirty="0" smtClean="0"/>
              <a:t>EDPL 6440 Curriculum</a:t>
            </a:r>
            <a:br>
              <a:rPr lang="en-US" dirty="0" smtClean="0"/>
            </a:br>
            <a:r>
              <a:rPr lang="en-US" dirty="0" smtClean="0"/>
              <a:t>Understanding by Design</a:t>
            </a:r>
            <a:br>
              <a:rPr lang="en-US" dirty="0" smtClean="0"/>
            </a:br>
            <a:r>
              <a:rPr lang="en-US" dirty="0" smtClean="0"/>
              <a:t>and Sleeter </a:t>
            </a:r>
            <a:r>
              <a:rPr lang="en-US" dirty="0" err="1" smtClean="0"/>
              <a:t>Powerpoint</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12231866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8229600" cy="1143000"/>
          </a:xfrm>
        </p:spPr>
        <p:txBody>
          <a:bodyPr/>
          <a:lstStyle/>
          <a:p>
            <a:r>
              <a:rPr lang="en-US" dirty="0" smtClean="0"/>
              <a:t>Philosophy Free?</a:t>
            </a:r>
            <a:endParaRPr lang="en-US" dirty="0"/>
          </a:p>
        </p:txBody>
      </p:sp>
      <p:pic>
        <p:nvPicPr>
          <p:cNvPr id="6" name="Picture 2" descr="C:\Users\Terese\AppData\Local\Microsoft\Windows\Temporary Internet Files\Content.IE5\KMCUVZSH\MC900215317[1].wmf"/>
          <p:cNvPicPr>
            <a:picLocks noChangeAspect="1" noChangeArrowheads="1"/>
          </p:cNvPicPr>
          <p:nvPr/>
        </p:nvPicPr>
        <p:blipFill>
          <a:blip r:embed="rId2" cstate="print">
            <a:duotone>
              <a:schemeClr val="bg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4267200" y="76200"/>
            <a:ext cx="4424881" cy="59562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Content Placeholder 2"/>
          <p:cNvSpPr>
            <a:spLocks noGrp="1"/>
          </p:cNvSpPr>
          <p:nvPr>
            <p:ph idx="1"/>
          </p:nvPr>
        </p:nvSpPr>
        <p:spPr>
          <a:xfrm>
            <a:off x="381000" y="1447800"/>
            <a:ext cx="8229600" cy="4525963"/>
          </a:xfrm>
        </p:spPr>
        <p:txBody>
          <a:bodyPr/>
          <a:lstStyle/>
          <a:p>
            <a:r>
              <a:rPr lang="en-US" dirty="0" smtClean="0"/>
              <a:t>“</a:t>
            </a:r>
            <a:r>
              <a:rPr lang="en-US" i="1" dirty="0" smtClean="0"/>
              <a:t>Understanding by Design </a:t>
            </a:r>
            <a:r>
              <a:rPr lang="en-US" dirty="0" smtClean="0"/>
              <a:t>is not a philosophy of education, nor does it require a belief in any single pedagogical system or approach.”</a:t>
            </a:r>
          </a:p>
          <a:p>
            <a:r>
              <a:rPr lang="en-US" dirty="0" smtClean="0"/>
              <a:t>“We offer guidance on how to tackle any educational design problem related to the goal of student understanding.”</a:t>
            </a:r>
          </a:p>
          <a:p>
            <a:r>
              <a:rPr lang="en-US" dirty="0" smtClean="0"/>
              <a:t>“Nowhere do we specify which ‘big ideas’ you should embrace.”</a:t>
            </a:r>
            <a:endParaRPr lang="en-US" dirty="0"/>
          </a:p>
        </p:txBody>
      </p:sp>
    </p:spTree>
    <p:extLst>
      <p:ext uri="{BB962C8B-B14F-4D97-AF65-F5344CB8AC3E}">
        <p14:creationId xmlns:p14="http://schemas.microsoft.com/office/powerpoint/2010/main" xmlns="" val="4057743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74525"/>
            <a:ext cx="8229600" cy="1143000"/>
          </a:xfrm>
        </p:spPr>
        <p:txBody>
          <a:bodyPr/>
          <a:lstStyle/>
          <a:p>
            <a:r>
              <a:rPr lang="en-US" dirty="0" smtClean="0"/>
              <a:t>Philosophy Free?</a:t>
            </a:r>
            <a:endParaRPr lang="en-US" dirty="0"/>
          </a:p>
        </p:txBody>
      </p:sp>
      <p:pic>
        <p:nvPicPr>
          <p:cNvPr id="4" name="Picture 2" descr="C:\Users\Terese\AppData\Local\Microsoft\Windows\Temporary Internet Files\Content.IE5\KMCUVZSH\MC900215317[1].wmf"/>
          <p:cNvPicPr>
            <a:picLocks noChangeAspect="1" noChangeArrowheads="1"/>
          </p:cNvPicPr>
          <p:nvPr/>
        </p:nvPicPr>
        <p:blipFill>
          <a:blip r:embed="rId2" cstate="print">
            <a:duotone>
              <a:schemeClr val="bg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4495800" y="228600"/>
            <a:ext cx="4424881" cy="59562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Content Placeholder 2"/>
          <p:cNvSpPr>
            <a:spLocks noGrp="1"/>
          </p:cNvSpPr>
          <p:nvPr>
            <p:ph idx="1"/>
          </p:nvPr>
        </p:nvSpPr>
        <p:spPr>
          <a:xfrm>
            <a:off x="457200" y="1371600"/>
            <a:ext cx="8229600" cy="4525963"/>
          </a:xfrm>
        </p:spPr>
        <p:txBody>
          <a:bodyPr>
            <a:normAutofit lnSpcReduction="10000"/>
          </a:bodyPr>
          <a:lstStyle/>
          <a:p>
            <a:r>
              <a:rPr lang="en-US" dirty="0" smtClean="0"/>
              <a:t>The essence of the book is this: How do we make it more likely—by our design—that more students really understand what they are asked to learn?</a:t>
            </a:r>
          </a:p>
          <a:p>
            <a:r>
              <a:rPr lang="en-US" dirty="0"/>
              <a:t>“Although teaching for understanding is a vital aim of schooling, it is, of course only one of </a:t>
            </a:r>
            <a:r>
              <a:rPr lang="en-US" dirty="0" smtClean="0"/>
              <a:t>many. (Not all teaching can be geared to deep understanding; rote skill; mere familiarity can be ok.)</a:t>
            </a:r>
            <a:endParaRPr lang="en-US" dirty="0"/>
          </a:p>
          <a:p>
            <a:endParaRPr lang="en-US" dirty="0"/>
          </a:p>
        </p:txBody>
      </p:sp>
    </p:spTree>
    <p:extLst>
      <p:ext uri="{BB962C8B-B14F-4D97-AF65-F5344CB8AC3E}">
        <p14:creationId xmlns:p14="http://schemas.microsoft.com/office/powerpoint/2010/main" xmlns="" val="950878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8229600" cy="1143000"/>
          </a:xfrm>
        </p:spPr>
        <p:txBody>
          <a:bodyPr/>
          <a:lstStyle/>
          <a:p>
            <a:r>
              <a:rPr lang="en-US" dirty="0" smtClean="0"/>
              <a:t>Philosophy Free?</a:t>
            </a:r>
            <a:endParaRPr lang="en-US" dirty="0"/>
          </a:p>
        </p:txBody>
      </p:sp>
      <p:pic>
        <p:nvPicPr>
          <p:cNvPr id="4" name="Picture 2" descr="C:\Users\Terese\AppData\Local\Microsoft\Windows\Temporary Internet Files\Content.IE5\KMCUVZSH\MC900215317[1].wmf"/>
          <p:cNvPicPr>
            <a:picLocks noChangeAspect="1" noChangeArrowheads="1"/>
          </p:cNvPicPr>
          <p:nvPr/>
        </p:nvPicPr>
        <p:blipFill>
          <a:blip r:embed="rId2" cstate="print">
            <a:duotone>
              <a:schemeClr val="bg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4572000" y="304800"/>
            <a:ext cx="4424881" cy="59562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Content Placeholder 2"/>
          <p:cNvSpPr>
            <a:spLocks noGrp="1"/>
          </p:cNvSpPr>
          <p:nvPr>
            <p:ph idx="1"/>
          </p:nvPr>
        </p:nvSpPr>
        <p:spPr>
          <a:xfrm>
            <a:off x="457200" y="1371600"/>
            <a:ext cx="8229600" cy="4525963"/>
          </a:xfrm>
        </p:spPr>
        <p:txBody>
          <a:bodyPr>
            <a:normAutofit/>
          </a:bodyPr>
          <a:lstStyle/>
          <a:p>
            <a:pPr marL="457200" lvl="1" indent="0">
              <a:buNone/>
            </a:pPr>
            <a:r>
              <a:rPr lang="en-US" dirty="0" smtClean="0"/>
              <a:t>Are the targeted understandings:</a:t>
            </a:r>
          </a:p>
          <a:p>
            <a:pPr lvl="1"/>
            <a:r>
              <a:rPr lang="en-US" dirty="0" smtClean="0"/>
              <a:t>Enduring, based on transferable, big ideas at the heart of the discipline and in need of </a:t>
            </a:r>
            <a:r>
              <a:rPr lang="en-US" dirty="0" err="1" smtClean="0"/>
              <a:t>uncoverage</a:t>
            </a:r>
            <a:r>
              <a:rPr lang="en-US" dirty="0" smtClean="0"/>
              <a:t>?</a:t>
            </a:r>
          </a:p>
          <a:p>
            <a:pPr lvl="1"/>
            <a:r>
              <a:rPr lang="en-US" dirty="0" smtClean="0"/>
              <a:t>Framed by questions that spark meaningful connections, provoke genuine inquiry and deep thought, and encourage transfer?</a:t>
            </a:r>
          </a:p>
          <a:p>
            <a:pPr marL="457200" lvl="1" indent="0">
              <a:buNone/>
            </a:pPr>
            <a:r>
              <a:rPr lang="en-US" dirty="0" smtClean="0"/>
              <a:t>Are the essential questions provocative, arguable, and likely to generate inquiry around the central ideas rather than a pat answer?</a:t>
            </a:r>
          </a:p>
        </p:txBody>
      </p:sp>
    </p:spTree>
    <p:extLst>
      <p:ext uri="{BB962C8B-B14F-4D97-AF65-F5344CB8AC3E}">
        <p14:creationId xmlns:p14="http://schemas.microsoft.com/office/powerpoint/2010/main" xmlns="" val="1580292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Considering </a:t>
            </a:r>
            <a:r>
              <a:rPr lang="en-US" dirty="0" err="1" smtClean="0"/>
              <a:t>UbD</a:t>
            </a:r>
            <a:r>
              <a:rPr lang="en-US" dirty="0" smtClean="0"/>
              <a:t> and </a:t>
            </a:r>
            <a:r>
              <a:rPr lang="en-US" dirty="0" err="1" smtClean="0"/>
              <a:t>Sleeter</a:t>
            </a:r>
            <a:endParaRPr lang="en-US" dirty="0"/>
          </a:p>
        </p:txBody>
      </p:sp>
      <p:sp>
        <p:nvSpPr>
          <p:cNvPr id="3" name="Content Placeholder 2"/>
          <p:cNvSpPr>
            <a:spLocks noGrp="1"/>
          </p:cNvSpPr>
          <p:nvPr>
            <p:ph idx="1"/>
          </p:nvPr>
        </p:nvSpPr>
        <p:spPr/>
        <p:txBody>
          <a:bodyPr/>
          <a:lstStyle/>
          <a:p>
            <a:pPr marL="0" indent="0">
              <a:buNone/>
            </a:pPr>
            <a:r>
              <a:rPr lang="en-US" sz="2800" i="1" dirty="0" smtClean="0"/>
              <a:t>“The </a:t>
            </a:r>
            <a:r>
              <a:rPr lang="en-US" sz="2800" i="1" dirty="0"/>
              <a:t>test of a first-rate intelligence is the ability to hold two opposed ideas in the mind at the same time, and still retain the ability to function</a:t>
            </a:r>
            <a:r>
              <a:rPr lang="en-US" sz="2800" i="1" dirty="0" smtClean="0"/>
              <a:t>.” </a:t>
            </a:r>
          </a:p>
          <a:p>
            <a:pPr marL="3543300" lvl="8" indent="0">
              <a:buNone/>
            </a:pPr>
            <a:r>
              <a:rPr lang="en-US" b="1" dirty="0" smtClean="0"/>
              <a:t>F. Scott Fitzgerald </a:t>
            </a:r>
            <a:r>
              <a:rPr lang="en-US" i="1" dirty="0" smtClean="0"/>
              <a:t>"The </a:t>
            </a:r>
            <a:r>
              <a:rPr lang="en-US" i="1" dirty="0"/>
              <a:t>Crack-Up" (1936)</a:t>
            </a:r>
            <a:r>
              <a:rPr lang="en-US" dirty="0"/>
              <a:t/>
            </a:r>
            <a:br>
              <a:rPr lang="en-US" dirty="0"/>
            </a:br>
            <a:endParaRPr lang="en-US" dirty="0"/>
          </a:p>
        </p:txBody>
      </p:sp>
      <p:grpSp>
        <p:nvGrpSpPr>
          <p:cNvPr id="4" name="Group 5"/>
          <p:cNvGrpSpPr>
            <a:grpSpLocks noChangeAspect="1"/>
          </p:cNvGrpSpPr>
          <p:nvPr/>
        </p:nvGrpSpPr>
        <p:grpSpPr bwMode="auto">
          <a:xfrm>
            <a:off x="2667000" y="3505200"/>
            <a:ext cx="3881438" cy="2700338"/>
            <a:chOff x="1680" y="2208"/>
            <a:chExt cx="2445" cy="1701"/>
          </a:xfrm>
        </p:grpSpPr>
        <p:sp>
          <p:nvSpPr>
            <p:cNvPr id="5" name="AutoShape 4"/>
            <p:cNvSpPr>
              <a:spLocks noChangeAspect="1" noChangeArrowheads="1" noTextEdit="1"/>
            </p:cNvSpPr>
            <p:nvPr/>
          </p:nvSpPr>
          <p:spPr bwMode="auto">
            <a:xfrm>
              <a:off x="1680" y="2208"/>
              <a:ext cx="2445" cy="17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p:cNvSpPr>
              <a:spLocks/>
            </p:cNvSpPr>
            <p:nvPr/>
          </p:nvSpPr>
          <p:spPr bwMode="auto">
            <a:xfrm>
              <a:off x="2106" y="2208"/>
              <a:ext cx="1627" cy="1340"/>
            </a:xfrm>
            <a:custGeom>
              <a:avLst/>
              <a:gdLst>
                <a:gd name="T0" fmla="*/ 897 w 1627"/>
                <a:gd name="T1" fmla="*/ 4 h 1340"/>
                <a:gd name="T2" fmla="*/ 1018 w 1627"/>
                <a:gd name="T3" fmla="*/ 21 h 1340"/>
                <a:gd name="T4" fmla="*/ 1129 w 1627"/>
                <a:gd name="T5" fmla="*/ 53 h 1340"/>
                <a:gd name="T6" fmla="*/ 1235 w 1627"/>
                <a:gd name="T7" fmla="*/ 97 h 1340"/>
                <a:gd name="T8" fmla="*/ 1331 w 1627"/>
                <a:gd name="T9" fmla="*/ 154 h 1340"/>
                <a:gd name="T10" fmla="*/ 1416 w 1627"/>
                <a:gd name="T11" fmla="*/ 220 h 1340"/>
                <a:gd name="T12" fmla="*/ 1488 w 1627"/>
                <a:gd name="T13" fmla="*/ 296 h 1340"/>
                <a:gd name="T14" fmla="*/ 1546 w 1627"/>
                <a:gd name="T15" fmla="*/ 380 h 1340"/>
                <a:gd name="T16" fmla="*/ 1590 w 1627"/>
                <a:gd name="T17" fmla="*/ 471 h 1340"/>
                <a:gd name="T18" fmla="*/ 1617 w 1627"/>
                <a:gd name="T19" fmla="*/ 568 h 1340"/>
                <a:gd name="T20" fmla="*/ 1627 w 1627"/>
                <a:gd name="T21" fmla="*/ 670 h 1340"/>
                <a:gd name="T22" fmla="*/ 1617 w 1627"/>
                <a:gd name="T23" fmla="*/ 772 h 1340"/>
                <a:gd name="T24" fmla="*/ 1590 w 1627"/>
                <a:gd name="T25" fmla="*/ 869 h 1340"/>
                <a:gd name="T26" fmla="*/ 1546 w 1627"/>
                <a:gd name="T27" fmla="*/ 960 h 1340"/>
                <a:gd name="T28" fmla="*/ 1488 w 1627"/>
                <a:gd name="T29" fmla="*/ 1043 h 1340"/>
                <a:gd name="T30" fmla="*/ 1416 w 1627"/>
                <a:gd name="T31" fmla="*/ 1120 h 1340"/>
                <a:gd name="T32" fmla="*/ 1331 w 1627"/>
                <a:gd name="T33" fmla="*/ 1186 h 1340"/>
                <a:gd name="T34" fmla="*/ 1235 w 1627"/>
                <a:gd name="T35" fmla="*/ 1243 h 1340"/>
                <a:gd name="T36" fmla="*/ 1129 w 1627"/>
                <a:gd name="T37" fmla="*/ 1287 h 1340"/>
                <a:gd name="T38" fmla="*/ 1018 w 1627"/>
                <a:gd name="T39" fmla="*/ 1319 h 1340"/>
                <a:gd name="T40" fmla="*/ 897 w 1627"/>
                <a:gd name="T41" fmla="*/ 1336 h 1340"/>
                <a:gd name="T42" fmla="*/ 773 w 1627"/>
                <a:gd name="T43" fmla="*/ 1338 h 1340"/>
                <a:gd name="T44" fmla="*/ 652 w 1627"/>
                <a:gd name="T45" fmla="*/ 1326 h 1340"/>
                <a:gd name="T46" fmla="*/ 536 w 1627"/>
                <a:gd name="T47" fmla="*/ 1299 h 1340"/>
                <a:gd name="T48" fmla="*/ 427 w 1627"/>
                <a:gd name="T49" fmla="*/ 1259 h 1340"/>
                <a:gd name="T50" fmla="*/ 328 w 1627"/>
                <a:gd name="T51" fmla="*/ 1206 h 1340"/>
                <a:gd name="T52" fmla="*/ 240 w 1627"/>
                <a:gd name="T53" fmla="*/ 1143 h 1340"/>
                <a:gd name="T54" fmla="*/ 163 w 1627"/>
                <a:gd name="T55" fmla="*/ 1070 h 1340"/>
                <a:gd name="T56" fmla="*/ 99 w 1627"/>
                <a:gd name="T57" fmla="*/ 988 h 1340"/>
                <a:gd name="T58" fmla="*/ 49 w 1627"/>
                <a:gd name="T59" fmla="*/ 900 h 1340"/>
                <a:gd name="T60" fmla="*/ 18 w 1627"/>
                <a:gd name="T61" fmla="*/ 805 h 1340"/>
                <a:gd name="T62" fmla="*/ 2 w 1627"/>
                <a:gd name="T63" fmla="*/ 704 h 1340"/>
                <a:gd name="T64" fmla="*/ 4 w 1627"/>
                <a:gd name="T65" fmla="*/ 601 h 1340"/>
                <a:gd name="T66" fmla="*/ 26 w 1627"/>
                <a:gd name="T67" fmla="*/ 503 h 1340"/>
                <a:gd name="T68" fmla="*/ 64 w 1627"/>
                <a:gd name="T69" fmla="*/ 409 h 1340"/>
                <a:gd name="T70" fmla="*/ 118 w 1627"/>
                <a:gd name="T71" fmla="*/ 323 h 1340"/>
                <a:gd name="T72" fmla="*/ 187 w 1627"/>
                <a:gd name="T73" fmla="*/ 245 h 1340"/>
                <a:gd name="T74" fmla="*/ 268 w 1627"/>
                <a:gd name="T75" fmla="*/ 175 h 1340"/>
                <a:gd name="T76" fmla="*/ 360 w 1627"/>
                <a:gd name="T77" fmla="*/ 114 h 1340"/>
                <a:gd name="T78" fmla="*/ 462 w 1627"/>
                <a:gd name="T79" fmla="*/ 66 h 1340"/>
                <a:gd name="T80" fmla="*/ 573 w 1627"/>
                <a:gd name="T81" fmla="*/ 31 h 1340"/>
                <a:gd name="T82" fmla="*/ 691 w 1627"/>
                <a:gd name="T83" fmla="*/ 7 h 1340"/>
                <a:gd name="T84" fmla="*/ 815 w 1627"/>
                <a:gd name="T85" fmla="*/ 0 h 1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27" h="1340">
                  <a:moveTo>
                    <a:pt x="815" y="0"/>
                  </a:moveTo>
                  <a:lnTo>
                    <a:pt x="857" y="1"/>
                  </a:lnTo>
                  <a:lnTo>
                    <a:pt x="897" y="4"/>
                  </a:lnTo>
                  <a:lnTo>
                    <a:pt x="938" y="7"/>
                  </a:lnTo>
                  <a:lnTo>
                    <a:pt x="978" y="14"/>
                  </a:lnTo>
                  <a:lnTo>
                    <a:pt x="1018" y="21"/>
                  </a:lnTo>
                  <a:lnTo>
                    <a:pt x="1056" y="31"/>
                  </a:lnTo>
                  <a:lnTo>
                    <a:pt x="1093" y="41"/>
                  </a:lnTo>
                  <a:lnTo>
                    <a:pt x="1129" y="53"/>
                  </a:lnTo>
                  <a:lnTo>
                    <a:pt x="1166" y="66"/>
                  </a:lnTo>
                  <a:lnTo>
                    <a:pt x="1201" y="81"/>
                  </a:lnTo>
                  <a:lnTo>
                    <a:pt x="1235" y="97"/>
                  </a:lnTo>
                  <a:lnTo>
                    <a:pt x="1268" y="114"/>
                  </a:lnTo>
                  <a:lnTo>
                    <a:pt x="1300" y="134"/>
                  </a:lnTo>
                  <a:lnTo>
                    <a:pt x="1331" y="154"/>
                  </a:lnTo>
                  <a:lnTo>
                    <a:pt x="1360" y="175"/>
                  </a:lnTo>
                  <a:lnTo>
                    <a:pt x="1389" y="197"/>
                  </a:lnTo>
                  <a:lnTo>
                    <a:pt x="1416" y="220"/>
                  </a:lnTo>
                  <a:lnTo>
                    <a:pt x="1440" y="245"/>
                  </a:lnTo>
                  <a:lnTo>
                    <a:pt x="1465" y="269"/>
                  </a:lnTo>
                  <a:lnTo>
                    <a:pt x="1488" y="296"/>
                  </a:lnTo>
                  <a:lnTo>
                    <a:pt x="1509" y="323"/>
                  </a:lnTo>
                  <a:lnTo>
                    <a:pt x="1529" y="352"/>
                  </a:lnTo>
                  <a:lnTo>
                    <a:pt x="1546" y="380"/>
                  </a:lnTo>
                  <a:lnTo>
                    <a:pt x="1563" y="409"/>
                  </a:lnTo>
                  <a:lnTo>
                    <a:pt x="1578" y="440"/>
                  </a:lnTo>
                  <a:lnTo>
                    <a:pt x="1590" y="471"/>
                  </a:lnTo>
                  <a:lnTo>
                    <a:pt x="1601" y="503"/>
                  </a:lnTo>
                  <a:lnTo>
                    <a:pt x="1610" y="535"/>
                  </a:lnTo>
                  <a:lnTo>
                    <a:pt x="1617" y="568"/>
                  </a:lnTo>
                  <a:lnTo>
                    <a:pt x="1623" y="601"/>
                  </a:lnTo>
                  <a:lnTo>
                    <a:pt x="1626" y="635"/>
                  </a:lnTo>
                  <a:lnTo>
                    <a:pt x="1627" y="670"/>
                  </a:lnTo>
                  <a:lnTo>
                    <a:pt x="1626" y="704"/>
                  </a:lnTo>
                  <a:lnTo>
                    <a:pt x="1623" y="739"/>
                  </a:lnTo>
                  <a:lnTo>
                    <a:pt x="1617" y="772"/>
                  </a:lnTo>
                  <a:lnTo>
                    <a:pt x="1610" y="805"/>
                  </a:lnTo>
                  <a:lnTo>
                    <a:pt x="1601" y="837"/>
                  </a:lnTo>
                  <a:lnTo>
                    <a:pt x="1590" y="869"/>
                  </a:lnTo>
                  <a:lnTo>
                    <a:pt x="1578" y="900"/>
                  </a:lnTo>
                  <a:lnTo>
                    <a:pt x="1563" y="930"/>
                  </a:lnTo>
                  <a:lnTo>
                    <a:pt x="1546" y="960"/>
                  </a:lnTo>
                  <a:lnTo>
                    <a:pt x="1529" y="988"/>
                  </a:lnTo>
                  <a:lnTo>
                    <a:pt x="1509" y="1016"/>
                  </a:lnTo>
                  <a:lnTo>
                    <a:pt x="1488" y="1043"/>
                  </a:lnTo>
                  <a:lnTo>
                    <a:pt x="1465" y="1070"/>
                  </a:lnTo>
                  <a:lnTo>
                    <a:pt x="1440" y="1095"/>
                  </a:lnTo>
                  <a:lnTo>
                    <a:pt x="1416" y="1120"/>
                  </a:lnTo>
                  <a:lnTo>
                    <a:pt x="1389" y="1143"/>
                  </a:lnTo>
                  <a:lnTo>
                    <a:pt x="1360" y="1165"/>
                  </a:lnTo>
                  <a:lnTo>
                    <a:pt x="1331" y="1186"/>
                  </a:lnTo>
                  <a:lnTo>
                    <a:pt x="1300" y="1206"/>
                  </a:lnTo>
                  <a:lnTo>
                    <a:pt x="1268" y="1225"/>
                  </a:lnTo>
                  <a:lnTo>
                    <a:pt x="1235" y="1243"/>
                  </a:lnTo>
                  <a:lnTo>
                    <a:pt x="1201" y="1259"/>
                  </a:lnTo>
                  <a:lnTo>
                    <a:pt x="1166" y="1273"/>
                  </a:lnTo>
                  <a:lnTo>
                    <a:pt x="1129" y="1287"/>
                  </a:lnTo>
                  <a:lnTo>
                    <a:pt x="1093" y="1299"/>
                  </a:lnTo>
                  <a:lnTo>
                    <a:pt x="1056" y="1309"/>
                  </a:lnTo>
                  <a:lnTo>
                    <a:pt x="1018" y="1319"/>
                  </a:lnTo>
                  <a:lnTo>
                    <a:pt x="978" y="1326"/>
                  </a:lnTo>
                  <a:lnTo>
                    <a:pt x="938" y="1332"/>
                  </a:lnTo>
                  <a:lnTo>
                    <a:pt x="897" y="1336"/>
                  </a:lnTo>
                  <a:lnTo>
                    <a:pt x="857" y="1338"/>
                  </a:lnTo>
                  <a:lnTo>
                    <a:pt x="815" y="1340"/>
                  </a:lnTo>
                  <a:lnTo>
                    <a:pt x="773" y="1338"/>
                  </a:lnTo>
                  <a:lnTo>
                    <a:pt x="731" y="1336"/>
                  </a:lnTo>
                  <a:lnTo>
                    <a:pt x="691" y="1332"/>
                  </a:lnTo>
                  <a:lnTo>
                    <a:pt x="652" y="1326"/>
                  </a:lnTo>
                  <a:lnTo>
                    <a:pt x="612" y="1319"/>
                  </a:lnTo>
                  <a:lnTo>
                    <a:pt x="573" y="1309"/>
                  </a:lnTo>
                  <a:lnTo>
                    <a:pt x="536" y="1299"/>
                  </a:lnTo>
                  <a:lnTo>
                    <a:pt x="498" y="1287"/>
                  </a:lnTo>
                  <a:lnTo>
                    <a:pt x="462" y="1273"/>
                  </a:lnTo>
                  <a:lnTo>
                    <a:pt x="427" y="1259"/>
                  </a:lnTo>
                  <a:lnTo>
                    <a:pt x="394" y="1243"/>
                  </a:lnTo>
                  <a:lnTo>
                    <a:pt x="360" y="1225"/>
                  </a:lnTo>
                  <a:lnTo>
                    <a:pt x="328" y="1206"/>
                  </a:lnTo>
                  <a:lnTo>
                    <a:pt x="298" y="1186"/>
                  </a:lnTo>
                  <a:lnTo>
                    <a:pt x="268" y="1165"/>
                  </a:lnTo>
                  <a:lnTo>
                    <a:pt x="240" y="1143"/>
                  </a:lnTo>
                  <a:lnTo>
                    <a:pt x="213" y="1120"/>
                  </a:lnTo>
                  <a:lnTo>
                    <a:pt x="187" y="1095"/>
                  </a:lnTo>
                  <a:lnTo>
                    <a:pt x="163" y="1070"/>
                  </a:lnTo>
                  <a:lnTo>
                    <a:pt x="140" y="1043"/>
                  </a:lnTo>
                  <a:lnTo>
                    <a:pt x="118" y="1016"/>
                  </a:lnTo>
                  <a:lnTo>
                    <a:pt x="99" y="988"/>
                  </a:lnTo>
                  <a:lnTo>
                    <a:pt x="81" y="960"/>
                  </a:lnTo>
                  <a:lnTo>
                    <a:pt x="64" y="930"/>
                  </a:lnTo>
                  <a:lnTo>
                    <a:pt x="49" y="900"/>
                  </a:lnTo>
                  <a:lnTo>
                    <a:pt x="37" y="869"/>
                  </a:lnTo>
                  <a:lnTo>
                    <a:pt x="26" y="837"/>
                  </a:lnTo>
                  <a:lnTo>
                    <a:pt x="18" y="805"/>
                  </a:lnTo>
                  <a:lnTo>
                    <a:pt x="10" y="772"/>
                  </a:lnTo>
                  <a:lnTo>
                    <a:pt x="4" y="739"/>
                  </a:lnTo>
                  <a:lnTo>
                    <a:pt x="2" y="704"/>
                  </a:lnTo>
                  <a:lnTo>
                    <a:pt x="0" y="670"/>
                  </a:lnTo>
                  <a:lnTo>
                    <a:pt x="2" y="635"/>
                  </a:lnTo>
                  <a:lnTo>
                    <a:pt x="4" y="601"/>
                  </a:lnTo>
                  <a:lnTo>
                    <a:pt x="10" y="568"/>
                  </a:lnTo>
                  <a:lnTo>
                    <a:pt x="18" y="535"/>
                  </a:lnTo>
                  <a:lnTo>
                    <a:pt x="26" y="503"/>
                  </a:lnTo>
                  <a:lnTo>
                    <a:pt x="37" y="471"/>
                  </a:lnTo>
                  <a:lnTo>
                    <a:pt x="49" y="440"/>
                  </a:lnTo>
                  <a:lnTo>
                    <a:pt x="64" y="409"/>
                  </a:lnTo>
                  <a:lnTo>
                    <a:pt x="81" y="380"/>
                  </a:lnTo>
                  <a:lnTo>
                    <a:pt x="99" y="352"/>
                  </a:lnTo>
                  <a:lnTo>
                    <a:pt x="118" y="323"/>
                  </a:lnTo>
                  <a:lnTo>
                    <a:pt x="140" y="296"/>
                  </a:lnTo>
                  <a:lnTo>
                    <a:pt x="163" y="269"/>
                  </a:lnTo>
                  <a:lnTo>
                    <a:pt x="187" y="245"/>
                  </a:lnTo>
                  <a:lnTo>
                    <a:pt x="213" y="220"/>
                  </a:lnTo>
                  <a:lnTo>
                    <a:pt x="240" y="197"/>
                  </a:lnTo>
                  <a:lnTo>
                    <a:pt x="268" y="175"/>
                  </a:lnTo>
                  <a:lnTo>
                    <a:pt x="298" y="154"/>
                  </a:lnTo>
                  <a:lnTo>
                    <a:pt x="328" y="134"/>
                  </a:lnTo>
                  <a:lnTo>
                    <a:pt x="360" y="114"/>
                  </a:lnTo>
                  <a:lnTo>
                    <a:pt x="394" y="97"/>
                  </a:lnTo>
                  <a:lnTo>
                    <a:pt x="427" y="81"/>
                  </a:lnTo>
                  <a:lnTo>
                    <a:pt x="462" y="66"/>
                  </a:lnTo>
                  <a:lnTo>
                    <a:pt x="498" y="53"/>
                  </a:lnTo>
                  <a:lnTo>
                    <a:pt x="536" y="41"/>
                  </a:lnTo>
                  <a:lnTo>
                    <a:pt x="573" y="31"/>
                  </a:lnTo>
                  <a:lnTo>
                    <a:pt x="612" y="21"/>
                  </a:lnTo>
                  <a:lnTo>
                    <a:pt x="652" y="14"/>
                  </a:lnTo>
                  <a:lnTo>
                    <a:pt x="691" y="7"/>
                  </a:lnTo>
                  <a:lnTo>
                    <a:pt x="731" y="4"/>
                  </a:lnTo>
                  <a:lnTo>
                    <a:pt x="773" y="1"/>
                  </a:lnTo>
                  <a:lnTo>
                    <a:pt x="815" y="0"/>
                  </a:lnTo>
                  <a:close/>
                </a:path>
              </a:pathLst>
            </a:custGeom>
            <a:solidFill>
              <a:srgbClr val="FFFF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p:cNvSpPr>
              <a:spLocks/>
            </p:cNvSpPr>
            <p:nvPr/>
          </p:nvSpPr>
          <p:spPr bwMode="auto">
            <a:xfrm>
              <a:off x="1680" y="2331"/>
              <a:ext cx="918" cy="743"/>
            </a:xfrm>
            <a:custGeom>
              <a:avLst/>
              <a:gdLst>
                <a:gd name="T0" fmla="*/ 426 w 918"/>
                <a:gd name="T1" fmla="*/ 482 h 743"/>
                <a:gd name="T2" fmla="*/ 0 w 918"/>
                <a:gd name="T3" fmla="*/ 519 h 743"/>
                <a:gd name="T4" fmla="*/ 9 w 918"/>
                <a:gd name="T5" fmla="*/ 444 h 743"/>
                <a:gd name="T6" fmla="*/ 64 w 918"/>
                <a:gd name="T7" fmla="*/ 426 h 743"/>
                <a:gd name="T8" fmla="*/ 162 w 918"/>
                <a:gd name="T9" fmla="*/ 463 h 743"/>
                <a:gd name="T10" fmla="*/ 274 w 918"/>
                <a:gd name="T11" fmla="*/ 361 h 743"/>
                <a:gd name="T12" fmla="*/ 134 w 918"/>
                <a:gd name="T13" fmla="*/ 333 h 743"/>
                <a:gd name="T14" fmla="*/ 204 w 918"/>
                <a:gd name="T15" fmla="*/ 235 h 743"/>
                <a:gd name="T16" fmla="*/ 249 w 918"/>
                <a:gd name="T17" fmla="*/ 331 h 743"/>
                <a:gd name="T18" fmla="*/ 473 w 918"/>
                <a:gd name="T19" fmla="*/ 471 h 743"/>
                <a:gd name="T20" fmla="*/ 478 w 918"/>
                <a:gd name="T21" fmla="*/ 257 h 743"/>
                <a:gd name="T22" fmla="*/ 316 w 918"/>
                <a:gd name="T23" fmla="*/ 285 h 743"/>
                <a:gd name="T24" fmla="*/ 335 w 918"/>
                <a:gd name="T25" fmla="*/ 226 h 743"/>
                <a:gd name="T26" fmla="*/ 493 w 918"/>
                <a:gd name="T27" fmla="*/ 200 h 743"/>
                <a:gd name="T28" fmla="*/ 436 w 918"/>
                <a:gd name="T29" fmla="*/ 124 h 743"/>
                <a:gd name="T30" fmla="*/ 423 w 918"/>
                <a:gd name="T31" fmla="*/ 118 h 743"/>
                <a:gd name="T32" fmla="*/ 431 w 918"/>
                <a:gd name="T33" fmla="*/ 104 h 743"/>
                <a:gd name="T34" fmla="*/ 467 w 918"/>
                <a:gd name="T35" fmla="*/ 113 h 743"/>
                <a:gd name="T36" fmla="*/ 598 w 918"/>
                <a:gd name="T37" fmla="*/ 65 h 743"/>
                <a:gd name="T38" fmla="*/ 423 w 918"/>
                <a:gd name="T39" fmla="*/ 53 h 743"/>
                <a:gd name="T40" fmla="*/ 512 w 918"/>
                <a:gd name="T41" fmla="*/ 10 h 743"/>
                <a:gd name="T42" fmla="*/ 613 w 918"/>
                <a:gd name="T43" fmla="*/ 53 h 743"/>
                <a:gd name="T44" fmla="*/ 624 w 918"/>
                <a:gd name="T45" fmla="*/ 28 h 743"/>
                <a:gd name="T46" fmla="*/ 618 w 918"/>
                <a:gd name="T47" fmla="*/ 107 h 743"/>
                <a:gd name="T48" fmla="*/ 703 w 918"/>
                <a:gd name="T49" fmla="*/ 98 h 743"/>
                <a:gd name="T50" fmla="*/ 613 w 918"/>
                <a:gd name="T51" fmla="*/ 124 h 743"/>
                <a:gd name="T52" fmla="*/ 515 w 918"/>
                <a:gd name="T53" fmla="*/ 229 h 743"/>
                <a:gd name="T54" fmla="*/ 638 w 918"/>
                <a:gd name="T55" fmla="*/ 152 h 743"/>
                <a:gd name="T56" fmla="*/ 722 w 918"/>
                <a:gd name="T57" fmla="*/ 203 h 743"/>
                <a:gd name="T58" fmla="*/ 738 w 918"/>
                <a:gd name="T59" fmla="*/ 206 h 743"/>
                <a:gd name="T60" fmla="*/ 694 w 918"/>
                <a:gd name="T61" fmla="*/ 206 h 743"/>
                <a:gd name="T62" fmla="*/ 530 w 918"/>
                <a:gd name="T63" fmla="*/ 237 h 743"/>
                <a:gd name="T64" fmla="*/ 582 w 918"/>
                <a:gd name="T65" fmla="*/ 274 h 743"/>
                <a:gd name="T66" fmla="*/ 613 w 918"/>
                <a:gd name="T67" fmla="*/ 268 h 743"/>
                <a:gd name="T68" fmla="*/ 587 w 918"/>
                <a:gd name="T69" fmla="*/ 300 h 743"/>
                <a:gd name="T70" fmla="*/ 727 w 918"/>
                <a:gd name="T71" fmla="*/ 285 h 743"/>
                <a:gd name="T72" fmla="*/ 532 w 918"/>
                <a:gd name="T73" fmla="*/ 376 h 743"/>
                <a:gd name="T74" fmla="*/ 630 w 918"/>
                <a:gd name="T75" fmla="*/ 364 h 743"/>
                <a:gd name="T76" fmla="*/ 638 w 918"/>
                <a:gd name="T77" fmla="*/ 401 h 743"/>
                <a:gd name="T78" fmla="*/ 722 w 918"/>
                <a:gd name="T79" fmla="*/ 392 h 743"/>
                <a:gd name="T80" fmla="*/ 675 w 918"/>
                <a:gd name="T81" fmla="*/ 413 h 743"/>
                <a:gd name="T82" fmla="*/ 557 w 918"/>
                <a:gd name="T83" fmla="*/ 517 h 743"/>
                <a:gd name="T84" fmla="*/ 745 w 918"/>
                <a:gd name="T85" fmla="*/ 494 h 743"/>
                <a:gd name="T86" fmla="*/ 797 w 918"/>
                <a:gd name="T87" fmla="*/ 485 h 743"/>
                <a:gd name="T88" fmla="*/ 834 w 918"/>
                <a:gd name="T89" fmla="*/ 463 h 743"/>
                <a:gd name="T90" fmla="*/ 891 w 918"/>
                <a:gd name="T91" fmla="*/ 511 h 743"/>
                <a:gd name="T92" fmla="*/ 694 w 918"/>
                <a:gd name="T93" fmla="*/ 526 h 743"/>
                <a:gd name="T94" fmla="*/ 571 w 918"/>
                <a:gd name="T95" fmla="*/ 740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18" h="743">
                  <a:moveTo>
                    <a:pt x="503" y="743"/>
                  </a:moveTo>
                  <a:lnTo>
                    <a:pt x="503" y="616"/>
                  </a:lnTo>
                  <a:lnTo>
                    <a:pt x="503" y="539"/>
                  </a:lnTo>
                  <a:lnTo>
                    <a:pt x="426" y="482"/>
                  </a:lnTo>
                  <a:lnTo>
                    <a:pt x="275" y="469"/>
                  </a:lnTo>
                  <a:lnTo>
                    <a:pt x="123" y="482"/>
                  </a:lnTo>
                  <a:lnTo>
                    <a:pt x="22" y="527"/>
                  </a:lnTo>
                  <a:lnTo>
                    <a:pt x="0" y="519"/>
                  </a:lnTo>
                  <a:lnTo>
                    <a:pt x="70" y="489"/>
                  </a:lnTo>
                  <a:lnTo>
                    <a:pt x="50" y="469"/>
                  </a:lnTo>
                  <a:lnTo>
                    <a:pt x="11" y="463"/>
                  </a:lnTo>
                  <a:lnTo>
                    <a:pt x="9" y="444"/>
                  </a:lnTo>
                  <a:lnTo>
                    <a:pt x="44" y="452"/>
                  </a:lnTo>
                  <a:lnTo>
                    <a:pt x="84" y="471"/>
                  </a:lnTo>
                  <a:lnTo>
                    <a:pt x="81" y="437"/>
                  </a:lnTo>
                  <a:lnTo>
                    <a:pt x="64" y="426"/>
                  </a:lnTo>
                  <a:lnTo>
                    <a:pt x="81" y="420"/>
                  </a:lnTo>
                  <a:lnTo>
                    <a:pt x="97" y="437"/>
                  </a:lnTo>
                  <a:lnTo>
                    <a:pt x="106" y="474"/>
                  </a:lnTo>
                  <a:lnTo>
                    <a:pt x="162" y="463"/>
                  </a:lnTo>
                  <a:lnTo>
                    <a:pt x="294" y="449"/>
                  </a:lnTo>
                  <a:lnTo>
                    <a:pt x="366" y="449"/>
                  </a:lnTo>
                  <a:lnTo>
                    <a:pt x="311" y="396"/>
                  </a:lnTo>
                  <a:lnTo>
                    <a:pt x="274" y="361"/>
                  </a:lnTo>
                  <a:lnTo>
                    <a:pt x="232" y="348"/>
                  </a:lnTo>
                  <a:lnTo>
                    <a:pt x="184" y="348"/>
                  </a:lnTo>
                  <a:lnTo>
                    <a:pt x="125" y="348"/>
                  </a:lnTo>
                  <a:lnTo>
                    <a:pt x="134" y="333"/>
                  </a:lnTo>
                  <a:lnTo>
                    <a:pt x="201" y="333"/>
                  </a:lnTo>
                  <a:lnTo>
                    <a:pt x="224" y="324"/>
                  </a:lnTo>
                  <a:lnTo>
                    <a:pt x="226" y="272"/>
                  </a:lnTo>
                  <a:lnTo>
                    <a:pt x="204" y="235"/>
                  </a:lnTo>
                  <a:lnTo>
                    <a:pt x="221" y="235"/>
                  </a:lnTo>
                  <a:lnTo>
                    <a:pt x="235" y="259"/>
                  </a:lnTo>
                  <a:lnTo>
                    <a:pt x="241" y="307"/>
                  </a:lnTo>
                  <a:lnTo>
                    <a:pt x="249" y="331"/>
                  </a:lnTo>
                  <a:lnTo>
                    <a:pt x="302" y="350"/>
                  </a:lnTo>
                  <a:lnTo>
                    <a:pt x="372" y="407"/>
                  </a:lnTo>
                  <a:lnTo>
                    <a:pt x="405" y="441"/>
                  </a:lnTo>
                  <a:lnTo>
                    <a:pt x="473" y="471"/>
                  </a:lnTo>
                  <a:lnTo>
                    <a:pt x="498" y="471"/>
                  </a:lnTo>
                  <a:lnTo>
                    <a:pt x="498" y="401"/>
                  </a:lnTo>
                  <a:lnTo>
                    <a:pt x="495" y="333"/>
                  </a:lnTo>
                  <a:lnTo>
                    <a:pt x="478" y="257"/>
                  </a:lnTo>
                  <a:lnTo>
                    <a:pt x="417" y="243"/>
                  </a:lnTo>
                  <a:lnTo>
                    <a:pt x="370" y="243"/>
                  </a:lnTo>
                  <a:lnTo>
                    <a:pt x="339" y="259"/>
                  </a:lnTo>
                  <a:lnTo>
                    <a:pt x="316" y="285"/>
                  </a:lnTo>
                  <a:lnTo>
                    <a:pt x="322" y="263"/>
                  </a:lnTo>
                  <a:lnTo>
                    <a:pt x="355" y="240"/>
                  </a:lnTo>
                  <a:lnTo>
                    <a:pt x="313" y="240"/>
                  </a:lnTo>
                  <a:lnTo>
                    <a:pt x="335" y="226"/>
                  </a:lnTo>
                  <a:lnTo>
                    <a:pt x="377" y="226"/>
                  </a:lnTo>
                  <a:lnTo>
                    <a:pt x="414" y="226"/>
                  </a:lnTo>
                  <a:lnTo>
                    <a:pt x="482" y="243"/>
                  </a:lnTo>
                  <a:lnTo>
                    <a:pt x="493" y="200"/>
                  </a:lnTo>
                  <a:lnTo>
                    <a:pt x="510" y="155"/>
                  </a:lnTo>
                  <a:lnTo>
                    <a:pt x="521" y="135"/>
                  </a:lnTo>
                  <a:lnTo>
                    <a:pt x="471" y="124"/>
                  </a:lnTo>
                  <a:lnTo>
                    <a:pt x="436" y="124"/>
                  </a:lnTo>
                  <a:lnTo>
                    <a:pt x="397" y="135"/>
                  </a:lnTo>
                  <a:lnTo>
                    <a:pt x="375" y="152"/>
                  </a:lnTo>
                  <a:lnTo>
                    <a:pt x="392" y="130"/>
                  </a:lnTo>
                  <a:lnTo>
                    <a:pt x="423" y="118"/>
                  </a:lnTo>
                  <a:lnTo>
                    <a:pt x="394" y="118"/>
                  </a:lnTo>
                  <a:lnTo>
                    <a:pt x="377" y="113"/>
                  </a:lnTo>
                  <a:lnTo>
                    <a:pt x="405" y="104"/>
                  </a:lnTo>
                  <a:lnTo>
                    <a:pt x="431" y="104"/>
                  </a:lnTo>
                  <a:lnTo>
                    <a:pt x="456" y="109"/>
                  </a:lnTo>
                  <a:lnTo>
                    <a:pt x="460" y="87"/>
                  </a:lnTo>
                  <a:lnTo>
                    <a:pt x="473" y="87"/>
                  </a:lnTo>
                  <a:lnTo>
                    <a:pt x="467" y="113"/>
                  </a:lnTo>
                  <a:lnTo>
                    <a:pt x="510" y="118"/>
                  </a:lnTo>
                  <a:lnTo>
                    <a:pt x="534" y="124"/>
                  </a:lnTo>
                  <a:lnTo>
                    <a:pt x="580" y="96"/>
                  </a:lnTo>
                  <a:lnTo>
                    <a:pt x="598" y="65"/>
                  </a:lnTo>
                  <a:lnTo>
                    <a:pt x="565" y="42"/>
                  </a:lnTo>
                  <a:lnTo>
                    <a:pt x="504" y="39"/>
                  </a:lnTo>
                  <a:lnTo>
                    <a:pt x="464" y="42"/>
                  </a:lnTo>
                  <a:lnTo>
                    <a:pt x="423" y="53"/>
                  </a:lnTo>
                  <a:lnTo>
                    <a:pt x="456" y="37"/>
                  </a:lnTo>
                  <a:lnTo>
                    <a:pt x="515" y="28"/>
                  </a:lnTo>
                  <a:lnTo>
                    <a:pt x="484" y="10"/>
                  </a:lnTo>
                  <a:lnTo>
                    <a:pt x="512" y="10"/>
                  </a:lnTo>
                  <a:lnTo>
                    <a:pt x="530" y="28"/>
                  </a:lnTo>
                  <a:lnTo>
                    <a:pt x="568" y="28"/>
                  </a:lnTo>
                  <a:lnTo>
                    <a:pt x="598" y="50"/>
                  </a:lnTo>
                  <a:lnTo>
                    <a:pt x="613" y="53"/>
                  </a:lnTo>
                  <a:lnTo>
                    <a:pt x="613" y="24"/>
                  </a:lnTo>
                  <a:lnTo>
                    <a:pt x="593" y="0"/>
                  </a:lnTo>
                  <a:lnTo>
                    <a:pt x="613" y="0"/>
                  </a:lnTo>
                  <a:lnTo>
                    <a:pt x="624" y="28"/>
                  </a:lnTo>
                  <a:lnTo>
                    <a:pt x="624" y="58"/>
                  </a:lnTo>
                  <a:lnTo>
                    <a:pt x="611" y="87"/>
                  </a:lnTo>
                  <a:lnTo>
                    <a:pt x="591" y="109"/>
                  </a:lnTo>
                  <a:lnTo>
                    <a:pt x="618" y="107"/>
                  </a:lnTo>
                  <a:lnTo>
                    <a:pt x="650" y="93"/>
                  </a:lnTo>
                  <a:lnTo>
                    <a:pt x="668" y="68"/>
                  </a:lnTo>
                  <a:lnTo>
                    <a:pt x="663" y="102"/>
                  </a:lnTo>
                  <a:lnTo>
                    <a:pt x="703" y="98"/>
                  </a:lnTo>
                  <a:lnTo>
                    <a:pt x="725" y="130"/>
                  </a:lnTo>
                  <a:lnTo>
                    <a:pt x="677" y="109"/>
                  </a:lnTo>
                  <a:lnTo>
                    <a:pt x="655" y="109"/>
                  </a:lnTo>
                  <a:lnTo>
                    <a:pt x="613" y="124"/>
                  </a:lnTo>
                  <a:lnTo>
                    <a:pt x="582" y="130"/>
                  </a:lnTo>
                  <a:lnTo>
                    <a:pt x="546" y="146"/>
                  </a:lnTo>
                  <a:lnTo>
                    <a:pt x="526" y="189"/>
                  </a:lnTo>
                  <a:lnTo>
                    <a:pt x="515" y="229"/>
                  </a:lnTo>
                  <a:lnTo>
                    <a:pt x="552" y="200"/>
                  </a:lnTo>
                  <a:lnTo>
                    <a:pt x="593" y="194"/>
                  </a:lnTo>
                  <a:lnTo>
                    <a:pt x="616" y="152"/>
                  </a:lnTo>
                  <a:lnTo>
                    <a:pt x="638" y="152"/>
                  </a:lnTo>
                  <a:lnTo>
                    <a:pt x="618" y="189"/>
                  </a:lnTo>
                  <a:lnTo>
                    <a:pt x="652" y="187"/>
                  </a:lnTo>
                  <a:lnTo>
                    <a:pt x="686" y="187"/>
                  </a:lnTo>
                  <a:lnTo>
                    <a:pt x="722" y="203"/>
                  </a:lnTo>
                  <a:lnTo>
                    <a:pt x="756" y="170"/>
                  </a:lnTo>
                  <a:lnTo>
                    <a:pt x="775" y="170"/>
                  </a:lnTo>
                  <a:lnTo>
                    <a:pt x="762" y="187"/>
                  </a:lnTo>
                  <a:lnTo>
                    <a:pt x="738" y="206"/>
                  </a:lnTo>
                  <a:lnTo>
                    <a:pt x="751" y="222"/>
                  </a:lnTo>
                  <a:lnTo>
                    <a:pt x="770" y="240"/>
                  </a:lnTo>
                  <a:lnTo>
                    <a:pt x="738" y="226"/>
                  </a:lnTo>
                  <a:lnTo>
                    <a:pt x="694" y="206"/>
                  </a:lnTo>
                  <a:lnTo>
                    <a:pt x="661" y="200"/>
                  </a:lnTo>
                  <a:lnTo>
                    <a:pt x="598" y="206"/>
                  </a:lnTo>
                  <a:lnTo>
                    <a:pt x="560" y="216"/>
                  </a:lnTo>
                  <a:lnTo>
                    <a:pt x="530" y="237"/>
                  </a:lnTo>
                  <a:lnTo>
                    <a:pt x="521" y="264"/>
                  </a:lnTo>
                  <a:lnTo>
                    <a:pt x="523" y="313"/>
                  </a:lnTo>
                  <a:lnTo>
                    <a:pt x="568" y="300"/>
                  </a:lnTo>
                  <a:lnTo>
                    <a:pt x="582" y="274"/>
                  </a:lnTo>
                  <a:lnTo>
                    <a:pt x="618" y="248"/>
                  </a:lnTo>
                  <a:lnTo>
                    <a:pt x="630" y="216"/>
                  </a:lnTo>
                  <a:lnTo>
                    <a:pt x="635" y="243"/>
                  </a:lnTo>
                  <a:lnTo>
                    <a:pt x="613" y="268"/>
                  </a:lnTo>
                  <a:lnTo>
                    <a:pt x="644" y="264"/>
                  </a:lnTo>
                  <a:lnTo>
                    <a:pt x="624" y="279"/>
                  </a:lnTo>
                  <a:lnTo>
                    <a:pt x="602" y="279"/>
                  </a:lnTo>
                  <a:lnTo>
                    <a:pt x="587" y="300"/>
                  </a:lnTo>
                  <a:lnTo>
                    <a:pt x="618" y="296"/>
                  </a:lnTo>
                  <a:lnTo>
                    <a:pt x="663" y="283"/>
                  </a:lnTo>
                  <a:lnTo>
                    <a:pt x="700" y="272"/>
                  </a:lnTo>
                  <a:lnTo>
                    <a:pt x="727" y="285"/>
                  </a:lnTo>
                  <a:lnTo>
                    <a:pt x="683" y="285"/>
                  </a:lnTo>
                  <a:lnTo>
                    <a:pt x="635" y="305"/>
                  </a:lnTo>
                  <a:lnTo>
                    <a:pt x="534" y="333"/>
                  </a:lnTo>
                  <a:lnTo>
                    <a:pt x="532" y="376"/>
                  </a:lnTo>
                  <a:lnTo>
                    <a:pt x="537" y="415"/>
                  </a:lnTo>
                  <a:lnTo>
                    <a:pt x="568" y="398"/>
                  </a:lnTo>
                  <a:lnTo>
                    <a:pt x="604" y="381"/>
                  </a:lnTo>
                  <a:lnTo>
                    <a:pt x="630" y="364"/>
                  </a:lnTo>
                  <a:lnTo>
                    <a:pt x="663" y="376"/>
                  </a:lnTo>
                  <a:lnTo>
                    <a:pt x="630" y="385"/>
                  </a:lnTo>
                  <a:lnTo>
                    <a:pt x="596" y="404"/>
                  </a:lnTo>
                  <a:lnTo>
                    <a:pt x="638" y="401"/>
                  </a:lnTo>
                  <a:lnTo>
                    <a:pt x="708" y="396"/>
                  </a:lnTo>
                  <a:lnTo>
                    <a:pt x="731" y="348"/>
                  </a:lnTo>
                  <a:lnTo>
                    <a:pt x="751" y="348"/>
                  </a:lnTo>
                  <a:lnTo>
                    <a:pt x="722" y="392"/>
                  </a:lnTo>
                  <a:lnTo>
                    <a:pt x="764" y="392"/>
                  </a:lnTo>
                  <a:lnTo>
                    <a:pt x="792" y="404"/>
                  </a:lnTo>
                  <a:lnTo>
                    <a:pt x="731" y="407"/>
                  </a:lnTo>
                  <a:lnTo>
                    <a:pt x="675" y="413"/>
                  </a:lnTo>
                  <a:lnTo>
                    <a:pt x="582" y="420"/>
                  </a:lnTo>
                  <a:lnTo>
                    <a:pt x="548" y="446"/>
                  </a:lnTo>
                  <a:lnTo>
                    <a:pt x="548" y="485"/>
                  </a:lnTo>
                  <a:lnTo>
                    <a:pt x="557" y="517"/>
                  </a:lnTo>
                  <a:lnTo>
                    <a:pt x="557" y="585"/>
                  </a:lnTo>
                  <a:lnTo>
                    <a:pt x="585" y="539"/>
                  </a:lnTo>
                  <a:lnTo>
                    <a:pt x="663" y="509"/>
                  </a:lnTo>
                  <a:lnTo>
                    <a:pt x="745" y="494"/>
                  </a:lnTo>
                  <a:lnTo>
                    <a:pt x="764" y="449"/>
                  </a:lnTo>
                  <a:lnTo>
                    <a:pt x="781" y="449"/>
                  </a:lnTo>
                  <a:lnTo>
                    <a:pt x="762" y="498"/>
                  </a:lnTo>
                  <a:lnTo>
                    <a:pt x="797" y="485"/>
                  </a:lnTo>
                  <a:lnTo>
                    <a:pt x="817" y="437"/>
                  </a:lnTo>
                  <a:lnTo>
                    <a:pt x="856" y="424"/>
                  </a:lnTo>
                  <a:lnTo>
                    <a:pt x="854" y="444"/>
                  </a:lnTo>
                  <a:lnTo>
                    <a:pt x="834" y="463"/>
                  </a:lnTo>
                  <a:lnTo>
                    <a:pt x="859" y="463"/>
                  </a:lnTo>
                  <a:lnTo>
                    <a:pt x="834" y="480"/>
                  </a:lnTo>
                  <a:lnTo>
                    <a:pt x="828" y="500"/>
                  </a:lnTo>
                  <a:lnTo>
                    <a:pt x="891" y="511"/>
                  </a:lnTo>
                  <a:lnTo>
                    <a:pt x="918" y="537"/>
                  </a:lnTo>
                  <a:lnTo>
                    <a:pt x="874" y="522"/>
                  </a:lnTo>
                  <a:lnTo>
                    <a:pt x="797" y="522"/>
                  </a:lnTo>
                  <a:lnTo>
                    <a:pt x="694" y="526"/>
                  </a:lnTo>
                  <a:lnTo>
                    <a:pt x="611" y="563"/>
                  </a:lnTo>
                  <a:lnTo>
                    <a:pt x="582" y="607"/>
                  </a:lnTo>
                  <a:lnTo>
                    <a:pt x="568" y="633"/>
                  </a:lnTo>
                  <a:lnTo>
                    <a:pt x="571" y="740"/>
                  </a:lnTo>
                  <a:lnTo>
                    <a:pt x="503" y="743"/>
                  </a:lnTo>
                  <a:close/>
                </a:path>
              </a:pathLst>
            </a:custGeom>
            <a:solidFill>
              <a:srgbClr val="00993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p:cNvSpPr>
            <p:nvPr/>
          </p:nvSpPr>
          <p:spPr bwMode="auto">
            <a:xfrm>
              <a:off x="1729" y="2890"/>
              <a:ext cx="757" cy="305"/>
            </a:xfrm>
            <a:custGeom>
              <a:avLst/>
              <a:gdLst>
                <a:gd name="T0" fmla="*/ 256 w 757"/>
                <a:gd name="T1" fmla="*/ 59 h 305"/>
                <a:gd name="T2" fmla="*/ 757 w 757"/>
                <a:gd name="T3" fmla="*/ 62 h 305"/>
                <a:gd name="T4" fmla="*/ 757 w 757"/>
                <a:gd name="T5" fmla="*/ 266 h 305"/>
                <a:gd name="T6" fmla="*/ 256 w 757"/>
                <a:gd name="T7" fmla="*/ 266 h 305"/>
                <a:gd name="T8" fmla="*/ 256 w 757"/>
                <a:gd name="T9" fmla="*/ 305 h 305"/>
                <a:gd name="T10" fmla="*/ 0 w 757"/>
                <a:gd name="T11" fmla="*/ 176 h 305"/>
                <a:gd name="T12" fmla="*/ 253 w 757"/>
                <a:gd name="T13" fmla="*/ 0 h 305"/>
                <a:gd name="T14" fmla="*/ 256 w 757"/>
                <a:gd name="T15" fmla="*/ 59 h 3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7" h="305">
                  <a:moveTo>
                    <a:pt x="256" y="59"/>
                  </a:moveTo>
                  <a:lnTo>
                    <a:pt x="757" y="62"/>
                  </a:lnTo>
                  <a:lnTo>
                    <a:pt x="757" y="266"/>
                  </a:lnTo>
                  <a:lnTo>
                    <a:pt x="256" y="266"/>
                  </a:lnTo>
                  <a:lnTo>
                    <a:pt x="256" y="305"/>
                  </a:lnTo>
                  <a:lnTo>
                    <a:pt x="0" y="176"/>
                  </a:lnTo>
                  <a:lnTo>
                    <a:pt x="253" y="0"/>
                  </a:lnTo>
                  <a:lnTo>
                    <a:pt x="256" y="59"/>
                  </a:lnTo>
                  <a:close/>
                </a:path>
              </a:pathLst>
            </a:custGeom>
            <a:solidFill>
              <a:srgbClr val="00663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p:cNvSpPr>
              <a:spLocks/>
            </p:cNvSpPr>
            <p:nvPr/>
          </p:nvSpPr>
          <p:spPr bwMode="auto">
            <a:xfrm>
              <a:off x="3153" y="2278"/>
              <a:ext cx="917" cy="745"/>
            </a:xfrm>
            <a:custGeom>
              <a:avLst/>
              <a:gdLst>
                <a:gd name="T0" fmla="*/ 426 w 917"/>
                <a:gd name="T1" fmla="*/ 483 h 745"/>
                <a:gd name="T2" fmla="*/ 0 w 917"/>
                <a:gd name="T3" fmla="*/ 520 h 745"/>
                <a:gd name="T4" fmla="*/ 9 w 917"/>
                <a:gd name="T5" fmla="*/ 444 h 745"/>
                <a:gd name="T6" fmla="*/ 65 w 917"/>
                <a:gd name="T7" fmla="*/ 428 h 745"/>
                <a:gd name="T8" fmla="*/ 164 w 917"/>
                <a:gd name="T9" fmla="*/ 465 h 745"/>
                <a:gd name="T10" fmla="*/ 274 w 917"/>
                <a:gd name="T11" fmla="*/ 363 h 745"/>
                <a:gd name="T12" fmla="*/ 135 w 917"/>
                <a:gd name="T13" fmla="*/ 334 h 745"/>
                <a:gd name="T14" fmla="*/ 203 w 917"/>
                <a:gd name="T15" fmla="*/ 235 h 745"/>
                <a:gd name="T16" fmla="*/ 248 w 917"/>
                <a:gd name="T17" fmla="*/ 331 h 745"/>
                <a:gd name="T18" fmla="*/ 472 w 917"/>
                <a:gd name="T19" fmla="*/ 471 h 745"/>
                <a:gd name="T20" fmla="*/ 477 w 917"/>
                <a:gd name="T21" fmla="*/ 258 h 745"/>
                <a:gd name="T22" fmla="*/ 315 w 917"/>
                <a:gd name="T23" fmla="*/ 286 h 745"/>
                <a:gd name="T24" fmla="*/ 334 w 917"/>
                <a:gd name="T25" fmla="*/ 226 h 745"/>
                <a:gd name="T26" fmla="*/ 492 w 917"/>
                <a:gd name="T27" fmla="*/ 202 h 745"/>
                <a:gd name="T28" fmla="*/ 435 w 917"/>
                <a:gd name="T29" fmla="*/ 124 h 745"/>
                <a:gd name="T30" fmla="*/ 422 w 917"/>
                <a:gd name="T31" fmla="*/ 119 h 745"/>
                <a:gd name="T32" fmla="*/ 429 w 917"/>
                <a:gd name="T33" fmla="*/ 105 h 745"/>
                <a:gd name="T34" fmla="*/ 466 w 917"/>
                <a:gd name="T35" fmla="*/ 112 h 745"/>
                <a:gd name="T36" fmla="*/ 597 w 917"/>
                <a:gd name="T37" fmla="*/ 65 h 745"/>
                <a:gd name="T38" fmla="*/ 422 w 917"/>
                <a:gd name="T39" fmla="*/ 54 h 745"/>
                <a:gd name="T40" fmla="*/ 510 w 917"/>
                <a:gd name="T41" fmla="*/ 10 h 745"/>
                <a:gd name="T42" fmla="*/ 612 w 917"/>
                <a:gd name="T43" fmla="*/ 54 h 745"/>
                <a:gd name="T44" fmla="*/ 623 w 917"/>
                <a:gd name="T45" fmla="*/ 28 h 745"/>
                <a:gd name="T46" fmla="*/ 617 w 917"/>
                <a:gd name="T47" fmla="*/ 108 h 745"/>
                <a:gd name="T48" fmla="*/ 700 w 917"/>
                <a:gd name="T49" fmla="*/ 100 h 745"/>
                <a:gd name="T50" fmla="*/ 612 w 917"/>
                <a:gd name="T51" fmla="*/ 124 h 745"/>
                <a:gd name="T52" fmla="*/ 514 w 917"/>
                <a:gd name="T53" fmla="*/ 230 h 745"/>
                <a:gd name="T54" fmla="*/ 637 w 917"/>
                <a:gd name="T55" fmla="*/ 152 h 745"/>
                <a:gd name="T56" fmla="*/ 720 w 917"/>
                <a:gd name="T57" fmla="*/ 204 h 745"/>
                <a:gd name="T58" fmla="*/ 737 w 917"/>
                <a:gd name="T59" fmla="*/ 207 h 745"/>
                <a:gd name="T60" fmla="*/ 693 w 917"/>
                <a:gd name="T61" fmla="*/ 207 h 745"/>
                <a:gd name="T62" fmla="*/ 527 w 917"/>
                <a:gd name="T63" fmla="*/ 237 h 745"/>
                <a:gd name="T64" fmla="*/ 580 w 917"/>
                <a:gd name="T65" fmla="*/ 274 h 745"/>
                <a:gd name="T66" fmla="*/ 612 w 917"/>
                <a:gd name="T67" fmla="*/ 268 h 745"/>
                <a:gd name="T68" fmla="*/ 586 w 917"/>
                <a:gd name="T69" fmla="*/ 300 h 745"/>
                <a:gd name="T70" fmla="*/ 726 w 917"/>
                <a:gd name="T71" fmla="*/ 286 h 745"/>
                <a:gd name="T72" fmla="*/ 530 w 917"/>
                <a:gd name="T73" fmla="*/ 376 h 745"/>
                <a:gd name="T74" fmla="*/ 628 w 917"/>
                <a:gd name="T75" fmla="*/ 365 h 745"/>
                <a:gd name="T76" fmla="*/ 637 w 917"/>
                <a:gd name="T77" fmla="*/ 402 h 745"/>
                <a:gd name="T78" fmla="*/ 720 w 917"/>
                <a:gd name="T79" fmla="*/ 393 h 745"/>
                <a:gd name="T80" fmla="*/ 673 w 917"/>
                <a:gd name="T81" fmla="*/ 413 h 745"/>
                <a:gd name="T82" fmla="*/ 555 w 917"/>
                <a:gd name="T83" fmla="*/ 517 h 745"/>
                <a:gd name="T84" fmla="*/ 743 w 917"/>
                <a:gd name="T85" fmla="*/ 495 h 745"/>
                <a:gd name="T86" fmla="*/ 796 w 917"/>
                <a:gd name="T87" fmla="*/ 487 h 745"/>
                <a:gd name="T88" fmla="*/ 833 w 917"/>
                <a:gd name="T89" fmla="*/ 465 h 745"/>
                <a:gd name="T90" fmla="*/ 888 w 917"/>
                <a:gd name="T91" fmla="*/ 513 h 745"/>
                <a:gd name="T92" fmla="*/ 693 w 917"/>
                <a:gd name="T93" fmla="*/ 526 h 745"/>
                <a:gd name="T94" fmla="*/ 569 w 917"/>
                <a:gd name="T95" fmla="*/ 741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17" h="745">
                  <a:moveTo>
                    <a:pt x="503" y="745"/>
                  </a:moveTo>
                  <a:lnTo>
                    <a:pt x="503" y="617"/>
                  </a:lnTo>
                  <a:lnTo>
                    <a:pt x="503" y="541"/>
                  </a:lnTo>
                  <a:lnTo>
                    <a:pt x="426" y="483"/>
                  </a:lnTo>
                  <a:lnTo>
                    <a:pt x="274" y="470"/>
                  </a:lnTo>
                  <a:lnTo>
                    <a:pt x="124" y="483"/>
                  </a:lnTo>
                  <a:lnTo>
                    <a:pt x="22" y="527"/>
                  </a:lnTo>
                  <a:lnTo>
                    <a:pt x="0" y="520"/>
                  </a:lnTo>
                  <a:lnTo>
                    <a:pt x="70" y="489"/>
                  </a:lnTo>
                  <a:lnTo>
                    <a:pt x="51" y="470"/>
                  </a:lnTo>
                  <a:lnTo>
                    <a:pt x="11" y="465"/>
                  </a:lnTo>
                  <a:lnTo>
                    <a:pt x="9" y="444"/>
                  </a:lnTo>
                  <a:lnTo>
                    <a:pt x="46" y="452"/>
                  </a:lnTo>
                  <a:lnTo>
                    <a:pt x="85" y="471"/>
                  </a:lnTo>
                  <a:lnTo>
                    <a:pt x="81" y="439"/>
                  </a:lnTo>
                  <a:lnTo>
                    <a:pt x="65" y="428"/>
                  </a:lnTo>
                  <a:lnTo>
                    <a:pt x="81" y="422"/>
                  </a:lnTo>
                  <a:lnTo>
                    <a:pt x="98" y="439"/>
                  </a:lnTo>
                  <a:lnTo>
                    <a:pt x="107" y="476"/>
                  </a:lnTo>
                  <a:lnTo>
                    <a:pt x="164" y="465"/>
                  </a:lnTo>
                  <a:lnTo>
                    <a:pt x="293" y="450"/>
                  </a:lnTo>
                  <a:lnTo>
                    <a:pt x="365" y="450"/>
                  </a:lnTo>
                  <a:lnTo>
                    <a:pt x="309" y="396"/>
                  </a:lnTo>
                  <a:lnTo>
                    <a:pt x="274" y="363"/>
                  </a:lnTo>
                  <a:lnTo>
                    <a:pt x="231" y="348"/>
                  </a:lnTo>
                  <a:lnTo>
                    <a:pt x="186" y="348"/>
                  </a:lnTo>
                  <a:lnTo>
                    <a:pt x="127" y="348"/>
                  </a:lnTo>
                  <a:lnTo>
                    <a:pt x="135" y="334"/>
                  </a:lnTo>
                  <a:lnTo>
                    <a:pt x="199" y="334"/>
                  </a:lnTo>
                  <a:lnTo>
                    <a:pt x="223" y="326"/>
                  </a:lnTo>
                  <a:lnTo>
                    <a:pt x="225" y="272"/>
                  </a:lnTo>
                  <a:lnTo>
                    <a:pt x="203" y="235"/>
                  </a:lnTo>
                  <a:lnTo>
                    <a:pt x="219" y="235"/>
                  </a:lnTo>
                  <a:lnTo>
                    <a:pt x="234" y="261"/>
                  </a:lnTo>
                  <a:lnTo>
                    <a:pt x="239" y="309"/>
                  </a:lnTo>
                  <a:lnTo>
                    <a:pt x="248" y="331"/>
                  </a:lnTo>
                  <a:lnTo>
                    <a:pt x="301" y="350"/>
                  </a:lnTo>
                  <a:lnTo>
                    <a:pt x="371" y="407"/>
                  </a:lnTo>
                  <a:lnTo>
                    <a:pt x="404" y="441"/>
                  </a:lnTo>
                  <a:lnTo>
                    <a:pt x="472" y="471"/>
                  </a:lnTo>
                  <a:lnTo>
                    <a:pt x="497" y="471"/>
                  </a:lnTo>
                  <a:lnTo>
                    <a:pt x="497" y="402"/>
                  </a:lnTo>
                  <a:lnTo>
                    <a:pt x="494" y="334"/>
                  </a:lnTo>
                  <a:lnTo>
                    <a:pt x="477" y="258"/>
                  </a:lnTo>
                  <a:lnTo>
                    <a:pt x="415" y="243"/>
                  </a:lnTo>
                  <a:lnTo>
                    <a:pt x="368" y="243"/>
                  </a:lnTo>
                  <a:lnTo>
                    <a:pt x="337" y="261"/>
                  </a:lnTo>
                  <a:lnTo>
                    <a:pt x="315" y="286"/>
                  </a:lnTo>
                  <a:lnTo>
                    <a:pt x="320" y="263"/>
                  </a:lnTo>
                  <a:lnTo>
                    <a:pt x="354" y="241"/>
                  </a:lnTo>
                  <a:lnTo>
                    <a:pt x="312" y="241"/>
                  </a:lnTo>
                  <a:lnTo>
                    <a:pt x="334" y="226"/>
                  </a:lnTo>
                  <a:lnTo>
                    <a:pt x="376" y="226"/>
                  </a:lnTo>
                  <a:lnTo>
                    <a:pt x="413" y="226"/>
                  </a:lnTo>
                  <a:lnTo>
                    <a:pt x="479" y="243"/>
                  </a:lnTo>
                  <a:lnTo>
                    <a:pt x="492" y="202"/>
                  </a:lnTo>
                  <a:lnTo>
                    <a:pt x="508" y="156"/>
                  </a:lnTo>
                  <a:lnTo>
                    <a:pt x="519" y="136"/>
                  </a:lnTo>
                  <a:lnTo>
                    <a:pt x="468" y="124"/>
                  </a:lnTo>
                  <a:lnTo>
                    <a:pt x="435" y="124"/>
                  </a:lnTo>
                  <a:lnTo>
                    <a:pt x="396" y="136"/>
                  </a:lnTo>
                  <a:lnTo>
                    <a:pt x="374" y="152"/>
                  </a:lnTo>
                  <a:lnTo>
                    <a:pt x="390" y="130"/>
                  </a:lnTo>
                  <a:lnTo>
                    <a:pt x="422" y="119"/>
                  </a:lnTo>
                  <a:lnTo>
                    <a:pt x="393" y="119"/>
                  </a:lnTo>
                  <a:lnTo>
                    <a:pt x="376" y="112"/>
                  </a:lnTo>
                  <a:lnTo>
                    <a:pt x="404" y="105"/>
                  </a:lnTo>
                  <a:lnTo>
                    <a:pt x="429" y="105"/>
                  </a:lnTo>
                  <a:lnTo>
                    <a:pt x="455" y="111"/>
                  </a:lnTo>
                  <a:lnTo>
                    <a:pt x="457" y="89"/>
                  </a:lnTo>
                  <a:lnTo>
                    <a:pt x="472" y="89"/>
                  </a:lnTo>
                  <a:lnTo>
                    <a:pt x="466" y="112"/>
                  </a:lnTo>
                  <a:lnTo>
                    <a:pt x="508" y="119"/>
                  </a:lnTo>
                  <a:lnTo>
                    <a:pt x="533" y="124"/>
                  </a:lnTo>
                  <a:lnTo>
                    <a:pt x="578" y="96"/>
                  </a:lnTo>
                  <a:lnTo>
                    <a:pt x="597" y="65"/>
                  </a:lnTo>
                  <a:lnTo>
                    <a:pt x="564" y="43"/>
                  </a:lnTo>
                  <a:lnTo>
                    <a:pt x="503" y="39"/>
                  </a:lnTo>
                  <a:lnTo>
                    <a:pt x="463" y="43"/>
                  </a:lnTo>
                  <a:lnTo>
                    <a:pt x="422" y="54"/>
                  </a:lnTo>
                  <a:lnTo>
                    <a:pt x="455" y="37"/>
                  </a:lnTo>
                  <a:lnTo>
                    <a:pt x="514" y="28"/>
                  </a:lnTo>
                  <a:lnTo>
                    <a:pt x="483" y="10"/>
                  </a:lnTo>
                  <a:lnTo>
                    <a:pt x="510" y="10"/>
                  </a:lnTo>
                  <a:lnTo>
                    <a:pt x="527" y="28"/>
                  </a:lnTo>
                  <a:lnTo>
                    <a:pt x="567" y="28"/>
                  </a:lnTo>
                  <a:lnTo>
                    <a:pt x="597" y="52"/>
                  </a:lnTo>
                  <a:lnTo>
                    <a:pt x="612" y="54"/>
                  </a:lnTo>
                  <a:lnTo>
                    <a:pt x="612" y="26"/>
                  </a:lnTo>
                  <a:lnTo>
                    <a:pt x="592" y="0"/>
                  </a:lnTo>
                  <a:lnTo>
                    <a:pt x="612" y="0"/>
                  </a:lnTo>
                  <a:lnTo>
                    <a:pt x="623" y="28"/>
                  </a:lnTo>
                  <a:lnTo>
                    <a:pt x="623" y="60"/>
                  </a:lnTo>
                  <a:lnTo>
                    <a:pt x="608" y="89"/>
                  </a:lnTo>
                  <a:lnTo>
                    <a:pt x="589" y="111"/>
                  </a:lnTo>
                  <a:lnTo>
                    <a:pt x="617" y="108"/>
                  </a:lnTo>
                  <a:lnTo>
                    <a:pt x="648" y="93"/>
                  </a:lnTo>
                  <a:lnTo>
                    <a:pt x="667" y="68"/>
                  </a:lnTo>
                  <a:lnTo>
                    <a:pt x="662" y="102"/>
                  </a:lnTo>
                  <a:lnTo>
                    <a:pt x="700" y="100"/>
                  </a:lnTo>
                  <a:lnTo>
                    <a:pt x="724" y="130"/>
                  </a:lnTo>
                  <a:lnTo>
                    <a:pt x="676" y="111"/>
                  </a:lnTo>
                  <a:lnTo>
                    <a:pt x="654" y="111"/>
                  </a:lnTo>
                  <a:lnTo>
                    <a:pt x="612" y="124"/>
                  </a:lnTo>
                  <a:lnTo>
                    <a:pt x="580" y="130"/>
                  </a:lnTo>
                  <a:lnTo>
                    <a:pt x="544" y="148"/>
                  </a:lnTo>
                  <a:lnTo>
                    <a:pt x="525" y="189"/>
                  </a:lnTo>
                  <a:lnTo>
                    <a:pt x="514" y="230"/>
                  </a:lnTo>
                  <a:lnTo>
                    <a:pt x="549" y="202"/>
                  </a:lnTo>
                  <a:lnTo>
                    <a:pt x="592" y="195"/>
                  </a:lnTo>
                  <a:lnTo>
                    <a:pt x="614" y="152"/>
                  </a:lnTo>
                  <a:lnTo>
                    <a:pt x="637" y="152"/>
                  </a:lnTo>
                  <a:lnTo>
                    <a:pt x="617" y="189"/>
                  </a:lnTo>
                  <a:lnTo>
                    <a:pt x="650" y="187"/>
                  </a:lnTo>
                  <a:lnTo>
                    <a:pt x="684" y="187"/>
                  </a:lnTo>
                  <a:lnTo>
                    <a:pt x="720" y="204"/>
                  </a:lnTo>
                  <a:lnTo>
                    <a:pt x="755" y="170"/>
                  </a:lnTo>
                  <a:lnTo>
                    <a:pt x="774" y="170"/>
                  </a:lnTo>
                  <a:lnTo>
                    <a:pt x="759" y="187"/>
                  </a:lnTo>
                  <a:lnTo>
                    <a:pt x="737" y="207"/>
                  </a:lnTo>
                  <a:lnTo>
                    <a:pt x="748" y="224"/>
                  </a:lnTo>
                  <a:lnTo>
                    <a:pt x="768" y="241"/>
                  </a:lnTo>
                  <a:lnTo>
                    <a:pt x="737" y="226"/>
                  </a:lnTo>
                  <a:lnTo>
                    <a:pt x="693" y="207"/>
                  </a:lnTo>
                  <a:lnTo>
                    <a:pt x="659" y="202"/>
                  </a:lnTo>
                  <a:lnTo>
                    <a:pt x="597" y="207"/>
                  </a:lnTo>
                  <a:lnTo>
                    <a:pt x="558" y="216"/>
                  </a:lnTo>
                  <a:lnTo>
                    <a:pt x="527" y="237"/>
                  </a:lnTo>
                  <a:lnTo>
                    <a:pt x="519" y="264"/>
                  </a:lnTo>
                  <a:lnTo>
                    <a:pt x="522" y="315"/>
                  </a:lnTo>
                  <a:lnTo>
                    <a:pt x="567" y="300"/>
                  </a:lnTo>
                  <a:lnTo>
                    <a:pt x="580" y="274"/>
                  </a:lnTo>
                  <a:lnTo>
                    <a:pt x="617" y="250"/>
                  </a:lnTo>
                  <a:lnTo>
                    <a:pt x="628" y="216"/>
                  </a:lnTo>
                  <a:lnTo>
                    <a:pt x="634" y="243"/>
                  </a:lnTo>
                  <a:lnTo>
                    <a:pt x="612" y="268"/>
                  </a:lnTo>
                  <a:lnTo>
                    <a:pt x="643" y="264"/>
                  </a:lnTo>
                  <a:lnTo>
                    <a:pt x="623" y="280"/>
                  </a:lnTo>
                  <a:lnTo>
                    <a:pt x="600" y="280"/>
                  </a:lnTo>
                  <a:lnTo>
                    <a:pt x="586" y="300"/>
                  </a:lnTo>
                  <a:lnTo>
                    <a:pt x="617" y="297"/>
                  </a:lnTo>
                  <a:lnTo>
                    <a:pt x="662" y="283"/>
                  </a:lnTo>
                  <a:lnTo>
                    <a:pt x="698" y="272"/>
                  </a:lnTo>
                  <a:lnTo>
                    <a:pt x="726" y="286"/>
                  </a:lnTo>
                  <a:lnTo>
                    <a:pt x="682" y="286"/>
                  </a:lnTo>
                  <a:lnTo>
                    <a:pt x="634" y="306"/>
                  </a:lnTo>
                  <a:lnTo>
                    <a:pt x="533" y="334"/>
                  </a:lnTo>
                  <a:lnTo>
                    <a:pt x="530" y="376"/>
                  </a:lnTo>
                  <a:lnTo>
                    <a:pt x="536" y="415"/>
                  </a:lnTo>
                  <a:lnTo>
                    <a:pt x="567" y="399"/>
                  </a:lnTo>
                  <a:lnTo>
                    <a:pt x="603" y="382"/>
                  </a:lnTo>
                  <a:lnTo>
                    <a:pt x="628" y="365"/>
                  </a:lnTo>
                  <a:lnTo>
                    <a:pt x="662" y="376"/>
                  </a:lnTo>
                  <a:lnTo>
                    <a:pt x="628" y="385"/>
                  </a:lnTo>
                  <a:lnTo>
                    <a:pt x="595" y="404"/>
                  </a:lnTo>
                  <a:lnTo>
                    <a:pt x="637" y="402"/>
                  </a:lnTo>
                  <a:lnTo>
                    <a:pt x="707" y="396"/>
                  </a:lnTo>
                  <a:lnTo>
                    <a:pt x="729" y="348"/>
                  </a:lnTo>
                  <a:lnTo>
                    <a:pt x="748" y="348"/>
                  </a:lnTo>
                  <a:lnTo>
                    <a:pt x="720" y="393"/>
                  </a:lnTo>
                  <a:lnTo>
                    <a:pt x="763" y="393"/>
                  </a:lnTo>
                  <a:lnTo>
                    <a:pt x="790" y="404"/>
                  </a:lnTo>
                  <a:lnTo>
                    <a:pt x="729" y="407"/>
                  </a:lnTo>
                  <a:lnTo>
                    <a:pt x="673" y="413"/>
                  </a:lnTo>
                  <a:lnTo>
                    <a:pt x="580" y="422"/>
                  </a:lnTo>
                  <a:lnTo>
                    <a:pt x="547" y="447"/>
                  </a:lnTo>
                  <a:lnTo>
                    <a:pt x="547" y="487"/>
                  </a:lnTo>
                  <a:lnTo>
                    <a:pt x="555" y="517"/>
                  </a:lnTo>
                  <a:lnTo>
                    <a:pt x="555" y="585"/>
                  </a:lnTo>
                  <a:lnTo>
                    <a:pt x="584" y="541"/>
                  </a:lnTo>
                  <a:lnTo>
                    <a:pt x="662" y="509"/>
                  </a:lnTo>
                  <a:lnTo>
                    <a:pt x="743" y="495"/>
                  </a:lnTo>
                  <a:lnTo>
                    <a:pt x="763" y="450"/>
                  </a:lnTo>
                  <a:lnTo>
                    <a:pt x="779" y="450"/>
                  </a:lnTo>
                  <a:lnTo>
                    <a:pt x="759" y="498"/>
                  </a:lnTo>
                  <a:lnTo>
                    <a:pt x="796" y="487"/>
                  </a:lnTo>
                  <a:lnTo>
                    <a:pt x="816" y="439"/>
                  </a:lnTo>
                  <a:lnTo>
                    <a:pt x="855" y="423"/>
                  </a:lnTo>
                  <a:lnTo>
                    <a:pt x="853" y="444"/>
                  </a:lnTo>
                  <a:lnTo>
                    <a:pt x="833" y="465"/>
                  </a:lnTo>
                  <a:lnTo>
                    <a:pt x="858" y="465"/>
                  </a:lnTo>
                  <a:lnTo>
                    <a:pt x="833" y="481"/>
                  </a:lnTo>
                  <a:lnTo>
                    <a:pt x="827" y="500"/>
                  </a:lnTo>
                  <a:lnTo>
                    <a:pt x="888" y="513"/>
                  </a:lnTo>
                  <a:lnTo>
                    <a:pt x="917" y="537"/>
                  </a:lnTo>
                  <a:lnTo>
                    <a:pt x="871" y="522"/>
                  </a:lnTo>
                  <a:lnTo>
                    <a:pt x="796" y="522"/>
                  </a:lnTo>
                  <a:lnTo>
                    <a:pt x="693" y="526"/>
                  </a:lnTo>
                  <a:lnTo>
                    <a:pt x="608" y="563"/>
                  </a:lnTo>
                  <a:lnTo>
                    <a:pt x="580" y="608"/>
                  </a:lnTo>
                  <a:lnTo>
                    <a:pt x="567" y="634"/>
                  </a:lnTo>
                  <a:lnTo>
                    <a:pt x="569" y="741"/>
                  </a:lnTo>
                  <a:lnTo>
                    <a:pt x="503" y="745"/>
                  </a:lnTo>
                  <a:close/>
                </a:path>
              </a:pathLst>
            </a:custGeom>
            <a:solidFill>
              <a:srgbClr val="00993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auto">
            <a:xfrm>
              <a:off x="3331" y="2880"/>
              <a:ext cx="794" cy="319"/>
            </a:xfrm>
            <a:custGeom>
              <a:avLst/>
              <a:gdLst>
                <a:gd name="T0" fmla="*/ 0 w 794"/>
                <a:gd name="T1" fmla="*/ 59 h 319"/>
                <a:gd name="T2" fmla="*/ 0 w 794"/>
                <a:gd name="T3" fmla="*/ 277 h 319"/>
                <a:gd name="T4" fmla="*/ 613 w 794"/>
                <a:gd name="T5" fmla="*/ 272 h 319"/>
                <a:gd name="T6" fmla="*/ 618 w 794"/>
                <a:gd name="T7" fmla="*/ 319 h 319"/>
                <a:gd name="T8" fmla="*/ 794 w 794"/>
                <a:gd name="T9" fmla="*/ 156 h 319"/>
                <a:gd name="T10" fmla="*/ 570 w 794"/>
                <a:gd name="T11" fmla="*/ 0 h 319"/>
                <a:gd name="T12" fmla="*/ 579 w 794"/>
                <a:gd name="T13" fmla="*/ 52 h 319"/>
                <a:gd name="T14" fmla="*/ 0 w 794"/>
                <a:gd name="T15" fmla="*/ 59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4" h="319">
                  <a:moveTo>
                    <a:pt x="0" y="59"/>
                  </a:moveTo>
                  <a:lnTo>
                    <a:pt x="0" y="277"/>
                  </a:lnTo>
                  <a:lnTo>
                    <a:pt x="613" y="272"/>
                  </a:lnTo>
                  <a:lnTo>
                    <a:pt x="618" y="319"/>
                  </a:lnTo>
                  <a:lnTo>
                    <a:pt x="794" y="156"/>
                  </a:lnTo>
                  <a:lnTo>
                    <a:pt x="570" y="0"/>
                  </a:lnTo>
                  <a:lnTo>
                    <a:pt x="579" y="52"/>
                  </a:lnTo>
                  <a:lnTo>
                    <a:pt x="0" y="59"/>
                  </a:lnTo>
                  <a:close/>
                </a:path>
              </a:pathLst>
            </a:custGeom>
            <a:solidFill>
              <a:srgbClr val="00663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p:cNvSpPr>
              <a:spLocks/>
            </p:cNvSpPr>
            <p:nvPr/>
          </p:nvSpPr>
          <p:spPr bwMode="auto">
            <a:xfrm>
              <a:off x="2437" y="2399"/>
              <a:ext cx="948" cy="1510"/>
            </a:xfrm>
            <a:custGeom>
              <a:avLst/>
              <a:gdLst>
                <a:gd name="T0" fmla="*/ 822 w 948"/>
                <a:gd name="T1" fmla="*/ 1493 h 1510"/>
                <a:gd name="T2" fmla="*/ 794 w 948"/>
                <a:gd name="T3" fmla="*/ 1487 h 1510"/>
                <a:gd name="T4" fmla="*/ 776 w 948"/>
                <a:gd name="T5" fmla="*/ 1467 h 1510"/>
                <a:gd name="T6" fmla="*/ 784 w 948"/>
                <a:gd name="T7" fmla="*/ 1446 h 1510"/>
                <a:gd name="T8" fmla="*/ 805 w 948"/>
                <a:gd name="T9" fmla="*/ 1372 h 1510"/>
                <a:gd name="T10" fmla="*/ 813 w 948"/>
                <a:gd name="T11" fmla="*/ 1269 h 1510"/>
                <a:gd name="T12" fmla="*/ 812 w 948"/>
                <a:gd name="T13" fmla="*/ 1242 h 1510"/>
                <a:gd name="T14" fmla="*/ 795 w 948"/>
                <a:gd name="T15" fmla="*/ 1197 h 1510"/>
                <a:gd name="T16" fmla="*/ 812 w 948"/>
                <a:gd name="T17" fmla="*/ 1085 h 1510"/>
                <a:gd name="T18" fmla="*/ 785 w 948"/>
                <a:gd name="T19" fmla="*/ 1022 h 1510"/>
                <a:gd name="T20" fmla="*/ 765 w 948"/>
                <a:gd name="T21" fmla="*/ 1161 h 1510"/>
                <a:gd name="T22" fmla="*/ 732 w 948"/>
                <a:gd name="T23" fmla="*/ 1198 h 1510"/>
                <a:gd name="T24" fmla="*/ 726 w 948"/>
                <a:gd name="T25" fmla="*/ 1220 h 1510"/>
                <a:gd name="T26" fmla="*/ 232 w 948"/>
                <a:gd name="T27" fmla="*/ 1356 h 1510"/>
                <a:gd name="T28" fmla="*/ 238 w 948"/>
                <a:gd name="T29" fmla="*/ 1220 h 1510"/>
                <a:gd name="T30" fmla="*/ 214 w 948"/>
                <a:gd name="T31" fmla="*/ 1205 h 1510"/>
                <a:gd name="T32" fmla="*/ 184 w 948"/>
                <a:gd name="T33" fmla="*/ 1204 h 1510"/>
                <a:gd name="T34" fmla="*/ 149 w 948"/>
                <a:gd name="T35" fmla="*/ 1219 h 1510"/>
                <a:gd name="T36" fmla="*/ 92 w 948"/>
                <a:gd name="T37" fmla="*/ 1220 h 1510"/>
                <a:gd name="T38" fmla="*/ 47 w 948"/>
                <a:gd name="T39" fmla="*/ 1189 h 1510"/>
                <a:gd name="T40" fmla="*/ 42 w 948"/>
                <a:gd name="T41" fmla="*/ 1102 h 1510"/>
                <a:gd name="T42" fmla="*/ 69 w 948"/>
                <a:gd name="T43" fmla="*/ 999 h 1510"/>
                <a:gd name="T44" fmla="*/ 24 w 948"/>
                <a:gd name="T45" fmla="*/ 969 h 1510"/>
                <a:gd name="T46" fmla="*/ 6 w 948"/>
                <a:gd name="T47" fmla="*/ 871 h 1510"/>
                <a:gd name="T48" fmla="*/ 11 w 948"/>
                <a:gd name="T49" fmla="*/ 734 h 1510"/>
                <a:gd name="T50" fmla="*/ 38 w 948"/>
                <a:gd name="T51" fmla="*/ 605 h 1510"/>
                <a:gd name="T52" fmla="*/ 124 w 948"/>
                <a:gd name="T53" fmla="*/ 523 h 1510"/>
                <a:gd name="T54" fmla="*/ 151 w 948"/>
                <a:gd name="T55" fmla="*/ 479 h 1510"/>
                <a:gd name="T56" fmla="*/ 225 w 948"/>
                <a:gd name="T57" fmla="*/ 435 h 1510"/>
                <a:gd name="T58" fmla="*/ 235 w 948"/>
                <a:gd name="T59" fmla="*/ 412 h 1510"/>
                <a:gd name="T60" fmla="*/ 279 w 948"/>
                <a:gd name="T61" fmla="*/ 393 h 1510"/>
                <a:gd name="T62" fmla="*/ 311 w 948"/>
                <a:gd name="T63" fmla="*/ 395 h 1510"/>
                <a:gd name="T64" fmla="*/ 321 w 948"/>
                <a:gd name="T65" fmla="*/ 399 h 1510"/>
                <a:gd name="T66" fmla="*/ 322 w 948"/>
                <a:gd name="T67" fmla="*/ 379 h 1510"/>
                <a:gd name="T68" fmla="*/ 372 w 948"/>
                <a:gd name="T69" fmla="*/ 344 h 1510"/>
                <a:gd name="T70" fmla="*/ 384 w 948"/>
                <a:gd name="T71" fmla="*/ 309 h 1510"/>
                <a:gd name="T72" fmla="*/ 357 w 948"/>
                <a:gd name="T73" fmla="*/ 287 h 1510"/>
                <a:gd name="T74" fmla="*/ 335 w 948"/>
                <a:gd name="T75" fmla="*/ 263 h 1510"/>
                <a:gd name="T76" fmla="*/ 344 w 948"/>
                <a:gd name="T77" fmla="*/ 205 h 1510"/>
                <a:gd name="T78" fmla="*/ 327 w 948"/>
                <a:gd name="T79" fmla="*/ 145 h 1510"/>
                <a:gd name="T80" fmla="*/ 340 w 948"/>
                <a:gd name="T81" fmla="*/ 77 h 1510"/>
                <a:gd name="T82" fmla="*/ 459 w 948"/>
                <a:gd name="T83" fmla="*/ 0 h 1510"/>
                <a:gd name="T84" fmla="*/ 586 w 948"/>
                <a:gd name="T85" fmla="*/ 58 h 1510"/>
                <a:gd name="T86" fmla="*/ 603 w 948"/>
                <a:gd name="T87" fmla="*/ 145 h 1510"/>
                <a:gd name="T88" fmla="*/ 585 w 948"/>
                <a:gd name="T89" fmla="*/ 190 h 1510"/>
                <a:gd name="T90" fmla="*/ 599 w 948"/>
                <a:gd name="T91" fmla="*/ 244 h 1510"/>
                <a:gd name="T92" fmla="*/ 563 w 948"/>
                <a:gd name="T93" fmla="*/ 291 h 1510"/>
                <a:gd name="T94" fmla="*/ 569 w 948"/>
                <a:gd name="T95" fmla="*/ 320 h 1510"/>
                <a:gd name="T96" fmla="*/ 651 w 948"/>
                <a:gd name="T97" fmla="*/ 360 h 1510"/>
                <a:gd name="T98" fmla="*/ 645 w 948"/>
                <a:gd name="T99" fmla="*/ 399 h 1510"/>
                <a:gd name="T100" fmla="*/ 770 w 948"/>
                <a:gd name="T101" fmla="*/ 462 h 1510"/>
                <a:gd name="T102" fmla="*/ 870 w 948"/>
                <a:gd name="T103" fmla="*/ 565 h 1510"/>
                <a:gd name="T104" fmla="*/ 921 w 948"/>
                <a:gd name="T105" fmla="*/ 758 h 1510"/>
                <a:gd name="T106" fmla="*/ 947 w 948"/>
                <a:gd name="T107" fmla="*/ 1010 h 1510"/>
                <a:gd name="T108" fmla="*/ 937 w 948"/>
                <a:gd name="T109" fmla="*/ 1238 h 1510"/>
                <a:gd name="T110" fmla="*/ 905 w 948"/>
                <a:gd name="T111" fmla="*/ 1265 h 1510"/>
                <a:gd name="T112" fmla="*/ 896 w 948"/>
                <a:gd name="T113" fmla="*/ 1403 h 1510"/>
                <a:gd name="T114" fmla="*/ 867 w 948"/>
                <a:gd name="T115" fmla="*/ 1471 h 1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48" h="1510">
                  <a:moveTo>
                    <a:pt x="830" y="1510"/>
                  </a:moveTo>
                  <a:lnTo>
                    <a:pt x="827" y="1506"/>
                  </a:lnTo>
                  <a:lnTo>
                    <a:pt x="824" y="1503"/>
                  </a:lnTo>
                  <a:lnTo>
                    <a:pt x="822" y="1498"/>
                  </a:lnTo>
                  <a:lnTo>
                    <a:pt x="822" y="1493"/>
                  </a:lnTo>
                  <a:lnTo>
                    <a:pt x="814" y="1494"/>
                  </a:lnTo>
                  <a:lnTo>
                    <a:pt x="810" y="1494"/>
                  </a:lnTo>
                  <a:lnTo>
                    <a:pt x="803" y="1493"/>
                  </a:lnTo>
                  <a:lnTo>
                    <a:pt x="797" y="1492"/>
                  </a:lnTo>
                  <a:lnTo>
                    <a:pt x="794" y="1487"/>
                  </a:lnTo>
                  <a:lnTo>
                    <a:pt x="791" y="1483"/>
                  </a:lnTo>
                  <a:lnTo>
                    <a:pt x="789" y="1481"/>
                  </a:lnTo>
                  <a:lnTo>
                    <a:pt x="782" y="1477"/>
                  </a:lnTo>
                  <a:lnTo>
                    <a:pt x="778" y="1471"/>
                  </a:lnTo>
                  <a:lnTo>
                    <a:pt x="776" y="1467"/>
                  </a:lnTo>
                  <a:lnTo>
                    <a:pt x="778" y="1461"/>
                  </a:lnTo>
                  <a:lnTo>
                    <a:pt x="779" y="1453"/>
                  </a:lnTo>
                  <a:lnTo>
                    <a:pt x="786" y="1447"/>
                  </a:lnTo>
                  <a:lnTo>
                    <a:pt x="787" y="1446"/>
                  </a:lnTo>
                  <a:lnTo>
                    <a:pt x="784" y="1446"/>
                  </a:lnTo>
                  <a:lnTo>
                    <a:pt x="779" y="1439"/>
                  </a:lnTo>
                  <a:lnTo>
                    <a:pt x="781" y="1420"/>
                  </a:lnTo>
                  <a:lnTo>
                    <a:pt x="789" y="1403"/>
                  </a:lnTo>
                  <a:lnTo>
                    <a:pt x="797" y="1388"/>
                  </a:lnTo>
                  <a:lnTo>
                    <a:pt x="805" y="1372"/>
                  </a:lnTo>
                  <a:lnTo>
                    <a:pt x="798" y="1351"/>
                  </a:lnTo>
                  <a:lnTo>
                    <a:pt x="800" y="1319"/>
                  </a:lnTo>
                  <a:lnTo>
                    <a:pt x="806" y="1289"/>
                  </a:lnTo>
                  <a:lnTo>
                    <a:pt x="816" y="1270"/>
                  </a:lnTo>
                  <a:lnTo>
                    <a:pt x="813" y="1269"/>
                  </a:lnTo>
                  <a:lnTo>
                    <a:pt x="812" y="1268"/>
                  </a:lnTo>
                  <a:lnTo>
                    <a:pt x="810" y="1265"/>
                  </a:lnTo>
                  <a:lnTo>
                    <a:pt x="807" y="1263"/>
                  </a:lnTo>
                  <a:lnTo>
                    <a:pt x="810" y="1253"/>
                  </a:lnTo>
                  <a:lnTo>
                    <a:pt x="812" y="1242"/>
                  </a:lnTo>
                  <a:lnTo>
                    <a:pt x="813" y="1231"/>
                  </a:lnTo>
                  <a:lnTo>
                    <a:pt x="813" y="1220"/>
                  </a:lnTo>
                  <a:lnTo>
                    <a:pt x="805" y="1214"/>
                  </a:lnTo>
                  <a:lnTo>
                    <a:pt x="798" y="1206"/>
                  </a:lnTo>
                  <a:lnTo>
                    <a:pt x="795" y="1197"/>
                  </a:lnTo>
                  <a:lnTo>
                    <a:pt x="792" y="1186"/>
                  </a:lnTo>
                  <a:lnTo>
                    <a:pt x="795" y="1158"/>
                  </a:lnTo>
                  <a:lnTo>
                    <a:pt x="801" y="1134"/>
                  </a:lnTo>
                  <a:lnTo>
                    <a:pt x="807" y="1111"/>
                  </a:lnTo>
                  <a:lnTo>
                    <a:pt x="812" y="1085"/>
                  </a:lnTo>
                  <a:lnTo>
                    <a:pt x="807" y="1070"/>
                  </a:lnTo>
                  <a:lnTo>
                    <a:pt x="800" y="1045"/>
                  </a:lnTo>
                  <a:lnTo>
                    <a:pt x="792" y="1018"/>
                  </a:lnTo>
                  <a:lnTo>
                    <a:pt x="786" y="999"/>
                  </a:lnTo>
                  <a:lnTo>
                    <a:pt x="785" y="1022"/>
                  </a:lnTo>
                  <a:lnTo>
                    <a:pt x="781" y="1069"/>
                  </a:lnTo>
                  <a:lnTo>
                    <a:pt x="776" y="1114"/>
                  </a:lnTo>
                  <a:lnTo>
                    <a:pt x="773" y="1135"/>
                  </a:lnTo>
                  <a:lnTo>
                    <a:pt x="769" y="1149"/>
                  </a:lnTo>
                  <a:lnTo>
                    <a:pt x="765" y="1161"/>
                  </a:lnTo>
                  <a:lnTo>
                    <a:pt x="760" y="1171"/>
                  </a:lnTo>
                  <a:lnTo>
                    <a:pt x="755" y="1178"/>
                  </a:lnTo>
                  <a:lnTo>
                    <a:pt x="749" y="1186"/>
                  </a:lnTo>
                  <a:lnTo>
                    <a:pt x="742" y="1192"/>
                  </a:lnTo>
                  <a:lnTo>
                    <a:pt x="732" y="1198"/>
                  </a:lnTo>
                  <a:lnTo>
                    <a:pt x="720" y="1204"/>
                  </a:lnTo>
                  <a:lnTo>
                    <a:pt x="720" y="1209"/>
                  </a:lnTo>
                  <a:lnTo>
                    <a:pt x="720" y="1214"/>
                  </a:lnTo>
                  <a:lnTo>
                    <a:pt x="721" y="1217"/>
                  </a:lnTo>
                  <a:lnTo>
                    <a:pt x="726" y="1220"/>
                  </a:lnTo>
                  <a:lnTo>
                    <a:pt x="736" y="1253"/>
                  </a:lnTo>
                  <a:lnTo>
                    <a:pt x="743" y="1286"/>
                  </a:lnTo>
                  <a:lnTo>
                    <a:pt x="743" y="1321"/>
                  </a:lnTo>
                  <a:lnTo>
                    <a:pt x="733" y="1358"/>
                  </a:lnTo>
                  <a:lnTo>
                    <a:pt x="232" y="1356"/>
                  </a:lnTo>
                  <a:lnTo>
                    <a:pt x="223" y="1321"/>
                  </a:lnTo>
                  <a:lnTo>
                    <a:pt x="222" y="1292"/>
                  </a:lnTo>
                  <a:lnTo>
                    <a:pt x="230" y="1262"/>
                  </a:lnTo>
                  <a:lnTo>
                    <a:pt x="246" y="1220"/>
                  </a:lnTo>
                  <a:lnTo>
                    <a:pt x="238" y="1220"/>
                  </a:lnTo>
                  <a:lnTo>
                    <a:pt x="232" y="1217"/>
                  </a:lnTo>
                  <a:lnTo>
                    <a:pt x="227" y="1215"/>
                  </a:lnTo>
                  <a:lnTo>
                    <a:pt x="222" y="1213"/>
                  </a:lnTo>
                  <a:lnTo>
                    <a:pt x="217" y="1209"/>
                  </a:lnTo>
                  <a:lnTo>
                    <a:pt x="214" y="1205"/>
                  </a:lnTo>
                  <a:lnTo>
                    <a:pt x="209" y="1202"/>
                  </a:lnTo>
                  <a:lnTo>
                    <a:pt x="205" y="1198"/>
                  </a:lnTo>
                  <a:lnTo>
                    <a:pt x="199" y="1199"/>
                  </a:lnTo>
                  <a:lnTo>
                    <a:pt x="192" y="1202"/>
                  </a:lnTo>
                  <a:lnTo>
                    <a:pt x="184" y="1204"/>
                  </a:lnTo>
                  <a:lnTo>
                    <a:pt x="177" y="1206"/>
                  </a:lnTo>
                  <a:lnTo>
                    <a:pt x="169" y="1210"/>
                  </a:lnTo>
                  <a:lnTo>
                    <a:pt x="162" y="1213"/>
                  </a:lnTo>
                  <a:lnTo>
                    <a:pt x="155" y="1216"/>
                  </a:lnTo>
                  <a:lnTo>
                    <a:pt x="149" y="1219"/>
                  </a:lnTo>
                  <a:lnTo>
                    <a:pt x="135" y="1220"/>
                  </a:lnTo>
                  <a:lnTo>
                    <a:pt x="123" y="1221"/>
                  </a:lnTo>
                  <a:lnTo>
                    <a:pt x="112" y="1221"/>
                  </a:lnTo>
                  <a:lnTo>
                    <a:pt x="102" y="1221"/>
                  </a:lnTo>
                  <a:lnTo>
                    <a:pt x="92" y="1220"/>
                  </a:lnTo>
                  <a:lnTo>
                    <a:pt x="81" y="1219"/>
                  </a:lnTo>
                  <a:lnTo>
                    <a:pt x="70" y="1216"/>
                  </a:lnTo>
                  <a:lnTo>
                    <a:pt x="56" y="1214"/>
                  </a:lnTo>
                  <a:lnTo>
                    <a:pt x="49" y="1200"/>
                  </a:lnTo>
                  <a:lnTo>
                    <a:pt x="47" y="1189"/>
                  </a:lnTo>
                  <a:lnTo>
                    <a:pt x="44" y="1177"/>
                  </a:lnTo>
                  <a:lnTo>
                    <a:pt x="42" y="1162"/>
                  </a:lnTo>
                  <a:lnTo>
                    <a:pt x="38" y="1150"/>
                  </a:lnTo>
                  <a:lnTo>
                    <a:pt x="39" y="1129"/>
                  </a:lnTo>
                  <a:lnTo>
                    <a:pt x="42" y="1102"/>
                  </a:lnTo>
                  <a:lnTo>
                    <a:pt x="47" y="1074"/>
                  </a:lnTo>
                  <a:lnTo>
                    <a:pt x="53" y="1045"/>
                  </a:lnTo>
                  <a:lnTo>
                    <a:pt x="59" y="1022"/>
                  </a:lnTo>
                  <a:lnTo>
                    <a:pt x="64" y="1005"/>
                  </a:lnTo>
                  <a:lnTo>
                    <a:pt x="69" y="999"/>
                  </a:lnTo>
                  <a:lnTo>
                    <a:pt x="55" y="995"/>
                  </a:lnTo>
                  <a:lnTo>
                    <a:pt x="45" y="990"/>
                  </a:lnTo>
                  <a:lnTo>
                    <a:pt x="37" y="984"/>
                  </a:lnTo>
                  <a:lnTo>
                    <a:pt x="31" y="977"/>
                  </a:lnTo>
                  <a:lnTo>
                    <a:pt x="24" y="969"/>
                  </a:lnTo>
                  <a:lnTo>
                    <a:pt x="18" y="961"/>
                  </a:lnTo>
                  <a:lnTo>
                    <a:pt x="12" y="951"/>
                  </a:lnTo>
                  <a:lnTo>
                    <a:pt x="4" y="940"/>
                  </a:lnTo>
                  <a:lnTo>
                    <a:pt x="0" y="903"/>
                  </a:lnTo>
                  <a:lnTo>
                    <a:pt x="6" y="871"/>
                  </a:lnTo>
                  <a:lnTo>
                    <a:pt x="15" y="840"/>
                  </a:lnTo>
                  <a:lnTo>
                    <a:pt x="18" y="807"/>
                  </a:lnTo>
                  <a:lnTo>
                    <a:pt x="12" y="782"/>
                  </a:lnTo>
                  <a:lnTo>
                    <a:pt x="12" y="758"/>
                  </a:lnTo>
                  <a:lnTo>
                    <a:pt x="11" y="734"/>
                  </a:lnTo>
                  <a:lnTo>
                    <a:pt x="5" y="712"/>
                  </a:lnTo>
                  <a:lnTo>
                    <a:pt x="7" y="680"/>
                  </a:lnTo>
                  <a:lnTo>
                    <a:pt x="15" y="653"/>
                  </a:lnTo>
                  <a:lnTo>
                    <a:pt x="24" y="628"/>
                  </a:lnTo>
                  <a:lnTo>
                    <a:pt x="38" y="605"/>
                  </a:lnTo>
                  <a:lnTo>
                    <a:pt x="55" y="585"/>
                  </a:lnTo>
                  <a:lnTo>
                    <a:pt x="75" y="566"/>
                  </a:lnTo>
                  <a:lnTo>
                    <a:pt x="98" y="548"/>
                  </a:lnTo>
                  <a:lnTo>
                    <a:pt x="123" y="529"/>
                  </a:lnTo>
                  <a:lnTo>
                    <a:pt x="124" y="523"/>
                  </a:lnTo>
                  <a:lnTo>
                    <a:pt x="125" y="517"/>
                  </a:lnTo>
                  <a:lnTo>
                    <a:pt x="128" y="511"/>
                  </a:lnTo>
                  <a:lnTo>
                    <a:pt x="129" y="503"/>
                  </a:lnTo>
                  <a:lnTo>
                    <a:pt x="139" y="490"/>
                  </a:lnTo>
                  <a:lnTo>
                    <a:pt x="151" y="479"/>
                  </a:lnTo>
                  <a:lnTo>
                    <a:pt x="164" y="468"/>
                  </a:lnTo>
                  <a:lnTo>
                    <a:pt x="179" y="459"/>
                  </a:lnTo>
                  <a:lnTo>
                    <a:pt x="194" y="451"/>
                  </a:lnTo>
                  <a:lnTo>
                    <a:pt x="209" y="442"/>
                  </a:lnTo>
                  <a:lnTo>
                    <a:pt x="225" y="435"/>
                  </a:lnTo>
                  <a:lnTo>
                    <a:pt x="239" y="427"/>
                  </a:lnTo>
                  <a:lnTo>
                    <a:pt x="239" y="424"/>
                  </a:lnTo>
                  <a:lnTo>
                    <a:pt x="237" y="420"/>
                  </a:lnTo>
                  <a:lnTo>
                    <a:pt x="235" y="416"/>
                  </a:lnTo>
                  <a:lnTo>
                    <a:pt x="235" y="412"/>
                  </a:lnTo>
                  <a:lnTo>
                    <a:pt x="241" y="410"/>
                  </a:lnTo>
                  <a:lnTo>
                    <a:pt x="248" y="405"/>
                  </a:lnTo>
                  <a:lnTo>
                    <a:pt x="258" y="401"/>
                  </a:lnTo>
                  <a:lnTo>
                    <a:pt x="268" y="396"/>
                  </a:lnTo>
                  <a:lnTo>
                    <a:pt x="279" y="393"/>
                  </a:lnTo>
                  <a:lnTo>
                    <a:pt x="289" y="390"/>
                  </a:lnTo>
                  <a:lnTo>
                    <a:pt x="297" y="388"/>
                  </a:lnTo>
                  <a:lnTo>
                    <a:pt x="305" y="388"/>
                  </a:lnTo>
                  <a:lnTo>
                    <a:pt x="308" y="392"/>
                  </a:lnTo>
                  <a:lnTo>
                    <a:pt x="311" y="395"/>
                  </a:lnTo>
                  <a:lnTo>
                    <a:pt x="311" y="400"/>
                  </a:lnTo>
                  <a:lnTo>
                    <a:pt x="312" y="405"/>
                  </a:lnTo>
                  <a:lnTo>
                    <a:pt x="314" y="400"/>
                  </a:lnTo>
                  <a:lnTo>
                    <a:pt x="318" y="398"/>
                  </a:lnTo>
                  <a:lnTo>
                    <a:pt x="321" y="399"/>
                  </a:lnTo>
                  <a:lnTo>
                    <a:pt x="323" y="399"/>
                  </a:lnTo>
                  <a:lnTo>
                    <a:pt x="324" y="390"/>
                  </a:lnTo>
                  <a:lnTo>
                    <a:pt x="323" y="387"/>
                  </a:lnTo>
                  <a:lnTo>
                    <a:pt x="322" y="384"/>
                  </a:lnTo>
                  <a:lnTo>
                    <a:pt x="322" y="379"/>
                  </a:lnTo>
                  <a:lnTo>
                    <a:pt x="329" y="373"/>
                  </a:lnTo>
                  <a:lnTo>
                    <a:pt x="338" y="366"/>
                  </a:lnTo>
                  <a:lnTo>
                    <a:pt x="350" y="358"/>
                  </a:lnTo>
                  <a:lnTo>
                    <a:pt x="361" y="351"/>
                  </a:lnTo>
                  <a:lnTo>
                    <a:pt x="372" y="344"/>
                  </a:lnTo>
                  <a:lnTo>
                    <a:pt x="382" y="337"/>
                  </a:lnTo>
                  <a:lnTo>
                    <a:pt x="389" y="333"/>
                  </a:lnTo>
                  <a:lnTo>
                    <a:pt x="392" y="329"/>
                  </a:lnTo>
                  <a:lnTo>
                    <a:pt x="387" y="320"/>
                  </a:lnTo>
                  <a:lnTo>
                    <a:pt x="384" y="309"/>
                  </a:lnTo>
                  <a:lnTo>
                    <a:pt x="382" y="299"/>
                  </a:lnTo>
                  <a:lnTo>
                    <a:pt x="378" y="290"/>
                  </a:lnTo>
                  <a:lnTo>
                    <a:pt x="370" y="290"/>
                  </a:lnTo>
                  <a:lnTo>
                    <a:pt x="362" y="288"/>
                  </a:lnTo>
                  <a:lnTo>
                    <a:pt x="357" y="287"/>
                  </a:lnTo>
                  <a:lnTo>
                    <a:pt x="352" y="283"/>
                  </a:lnTo>
                  <a:lnTo>
                    <a:pt x="348" y="280"/>
                  </a:lnTo>
                  <a:lnTo>
                    <a:pt x="344" y="276"/>
                  </a:lnTo>
                  <a:lnTo>
                    <a:pt x="340" y="270"/>
                  </a:lnTo>
                  <a:lnTo>
                    <a:pt x="335" y="263"/>
                  </a:lnTo>
                  <a:lnTo>
                    <a:pt x="330" y="243"/>
                  </a:lnTo>
                  <a:lnTo>
                    <a:pt x="328" y="226"/>
                  </a:lnTo>
                  <a:lnTo>
                    <a:pt x="332" y="213"/>
                  </a:lnTo>
                  <a:lnTo>
                    <a:pt x="344" y="210"/>
                  </a:lnTo>
                  <a:lnTo>
                    <a:pt x="344" y="205"/>
                  </a:lnTo>
                  <a:lnTo>
                    <a:pt x="343" y="192"/>
                  </a:lnTo>
                  <a:lnTo>
                    <a:pt x="340" y="174"/>
                  </a:lnTo>
                  <a:lnTo>
                    <a:pt x="335" y="147"/>
                  </a:lnTo>
                  <a:lnTo>
                    <a:pt x="333" y="145"/>
                  </a:lnTo>
                  <a:lnTo>
                    <a:pt x="327" y="145"/>
                  </a:lnTo>
                  <a:lnTo>
                    <a:pt x="321" y="146"/>
                  </a:lnTo>
                  <a:lnTo>
                    <a:pt x="318" y="142"/>
                  </a:lnTo>
                  <a:lnTo>
                    <a:pt x="323" y="121"/>
                  </a:lnTo>
                  <a:lnTo>
                    <a:pt x="330" y="99"/>
                  </a:lnTo>
                  <a:lnTo>
                    <a:pt x="340" y="77"/>
                  </a:lnTo>
                  <a:lnTo>
                    <a:pt x="354" y="55"/>
                  </a:lnTo>
                  <a:lnTo>
                    <a:pt x="372" y="35"/>
                  </a:lnTo>
                  <a:lnTo>
                    <a:pt x="395" y="19"/>
                  </a:lnTo>
                  <a:lnTo>
                    <a:pt x="424" y="7"/>
                  </a:lnTo>
                  <a:lnTo>
                    <a:pt x="459" y="0"/>
                  </a:lnTo>
                  <a:lnTo>
                    <a:pt x="491" y="4"/>
                  </a:lnTo>
                  <a:lnTo>
                    <a:pt x="520" y="12"/>
                  </a:lnTo>
                  <a:lnTo>
                    <a:pt x="545" y="24"/>
                  </a:lnTo>
                  <a:lnTo>
                    <a:pt x="569" y="39"/>
                  </a:lnTo>
                  <a:lnTo>
                    <a:pt x="586" y="58"/>
                  </a:lnTo>
                  <a:lnTo>
                    <a:pt x="599" y="82"/>
                  </a:lnTo>
                  <a:lnTo>
                    <a:pt x="608" y="110"/>
                  </a:lnTo>
                  <a:lnTo>
                    <a:pt x="610" y="143"/>
                  </a:lnTo>
                  <a:lnTo>
                    <a:pt x="607" y="145"/>
                  </a:lnTo>
                  <a:lnTo>
                    <a:pt x="603" y="145"/>
                  </a:lnTo>
                  <a:lnTo>
                    <a:pt x="598" y="143"/>
                  </a:lnTo>
                  <a:lnTo>
                    <a:pt x="593" y="143"/>
                  </a:lnTo>
                  <a:lnTo>
                    <a:pt x="588" y="169"/>
                  </a:lnTo>
                  <a:lnTo>
                    <a:pt x="586" y="183"/>
                  </a:lnTo>
                  <a:lnTo>
                    <a:pt x="585" y="190"/>
                  </a:lnTo>
                  <a:lnTo>
                    <a:pt x="585" y="196"/>
                  </a:lnTo>
                  <a:lnTo>
                    <a:pt x="595" y="199"/>
                  </a:lnTo>
                  <a:lnTo>
                    <a:pt x="601" y="210"/>
                  </a:lnTo>
                  <a:lnTo>
                    <a:pt x="602" y="226"/>
                  </a:lnTo>
                  <a:lnTo>
                    <a:pt x="599" y="244"/>
                  </a:lnTo>
                  <a:lnTo>
                    <a:pt x="593" y="261"/>
                  </a:lnTo>
                  <a:lnTo>
                    <a:pt x="586" y="276"/>
                  </a:lnTo>
                  <a:lnTo>
                    <a:pt x="575" y="283"/>
                  </a:lnTo>
                  <a:lnTo>
                    <a:pt x="564" y="282"/>
                  </a:lnTo>
                  <a:lnTo>
                    <a:pt x="563" y="291"/>
                  </a:lnTo>
                  <a:lnTo>
                    <a:pt x="561" y="297"/>
                  </a:lnTo>
                  <a:lnTo>
                    <a:pt x="559" y="304"/>
                  </a:lnTo>
                  <a:lnTo>
                    <a:pt x="558" y="313"/>
                  </a:lnTo>
                  <a:lnTo>
                    <a:pt x="559" y="315"/>
                  </a:lnTo>
                  <a:lnTo>
                    <a:pt x="569" y="320"/>
                  </a:lnTo>
                  <a:lnTo>
                    <a:pt x="585" y="328"/>
                  </a:lnTo>
                  <a:lnTo>
                    <a:pt x="603" y="335"/>
                  </a:lnTo>
                  <a:lnTo>
                    <a:pt x="623" y="344"/>
                  </a:lnTo>
                  <a:lnTo>
                    <a:pt x="639" y="352"/>
                  </a:lnTo>
                  <a:lnTo>
                    <a:pt x="651" y="360"/>
                  </a:lnTo>
                  <a:lnTo>
                    <a:pt x="656" y="366"/>
                  </a:lnTo>
                  <a:lnTo>
                    <a:pt x="652" y="374"/>
                  </a:lnTo>
                  <a:lnTo>
                    <a:pt x="650" y="382"/>
                  </a:lnTo>
                  <a:lnTo>
                    <a:pt x="647" y="390"/>
                  </a:lnTo>
                  <a:lnTo>
                    <a:pt x="645" y="399"/>
                  </a:lnTo>
                  <a:lnTo>
                    <a:pt x="666" y="405"/>
                  </a:lnTo>
                  <a:lnTo>
                    <a:pt x="690" y="416"/>
                  </a:lnTo>
                  <a:lnTo>
                    <a:pt x="717" y="430"/>
                  </a:lnTo>
                  <a:lnTo>
                    <a:pt x="744" y="444"/>
                  </a:lnTo>
                  <a:lnTo>
                    <a:pt x="770" y="462"/>
                  </a:lnTo>
                  <a:lnTo>
                    <a:pt x="795" y="479"/>
                  </a:lnTo>
                  <a:lnTo>
                    <a:pt x="816" y="496"/>
                  </a:lnTo>
                  <a:lnTo>
                    <a:pt x="830" y="511"/>
                  </a:lnTo>
                  <a:lnTo>
                    <a:pt x="851" y="534"/>
                  </a:lnTo>
                  <a:lnTo>
                    <a:pt x="870" y="565"/>
                  </a:lnTo>
                  <a:lnTo>
                    <a:pt x="884" y="601"/>
                  </a:lnTo>
                  <a:lnTo>
                    <a:pt x="897" y="640"/>
                  </a:lnTo>
                  <a:lnTo>
                    <a:pt x="907" y="680"/>
                  </a:lnTo>
                  <a:lnTo>
                    <a:pt x="915" y="720"/>
                  </a:lnTo>
                  <a:lnTo>
                    <a:pt x="921" y="758"/>
                  </a:lnTo>
                  <a:lnTo>
                    <a:pt x="926" y="791"/>
                  </a:lnTo>
                  <a:lnTo>
                    <a:pt x="932" y="846"/>
                  </a:lnTo>
                  <a:lnTo>
                    <a:pt x="936" y="900"/>
                  </a:lnTo>
                  <a:lnTo>
                    <a:pt x="941" y="953"/>
                  </a:lnTo>
                  <a:lnTo>
                    <a:pt x="947" y="1010"/>
                  </a:lnTo>
                  <a:lnTo>
                    <a:pt x="947" y="1066"/>
                  </a:lnTo>
                  <a:lnTo>
                    <a:pt x="948" y="1117"/>
                  </a:lnTo>
                  <a:lnTo>
                    <a:pt x="947" y="1168"/>
                  </a:lnTo>
                  <a:lnTo>
                    <a:pt x="942" y="1226"/>
                  </a:lnTo>
                  <a:lnTo>
                    <a:pt x="937" y="1238"/>
                  </a:lnTo>
                  <a:lnTo>
                    <a:pt x="929" y="1248"/>
                  </a:lnTo>
                  <a:lnTo>
                    <a:pt x="919" y="1253"/>
                  </a:lnTo>
                  <a:lnTo>
                    <a:pt x="911" y="1252"/>
                  </a:lnTo>
                  <a:lnTo>
                    <a:pt x="908" y="1258"/>
                  </a:lnTo>
                  <a:lnTo>
                    <a:pt x="905" y="1265"/>
                  </a:lnTo>
                  <a:lnTo>
                    <a:pt x="903" y="1274"/>
                  </a:lnTo>
                  <a:lnTo>
                    <a:pt x="899" y="1281"/>
                  </a:lnTo>
                  <a:lnTo>
                    <a:pt x="902" y="1328"/>
                  </a:lnTo>
                  <a:lnTo>
                    <a:pt x="900" y="1367"/>
                  </a:lnTo>
                  <a:lnTo>
                    <a:pt x="896" y="1403"/>
                  </a:lnTo>
                  <a:lnTo>
                    <a:pt x="888" y="1444"/>
                  </a:lnTo>
                  <a:lnTo>
                    <a:pt x="883" y="1450"/>
                  </a:lnTo>
                  <a:lnTo>
                    <a:pt x="878" y="1456"/>
                  </a:lnTo>
                  <a:lnTo>
                    <a:pt x="873" y="1463"/>
                  </a:lnTo>
                  <a:lnTo>
                    <a:pt x="867" y="1471"/>
                  </a:lnTo>
                  <a:lnTo>
                    <a:pt x="860" y="1478"/>
                  </a:lnTo>
                  <a:lnTo>
                    <a:pt x="851" y="1488"/>
                  </a:lnTo>
                  <a:lnTo>
                    <a:pt x="841" y="1498"/>
                  </a:lnTo>
                  <a:lnTo>
                    <a:pt x="830" y="151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p:cNvSpPr>
              <a:spLocks/>
            </p:cNvSpPr>
            <p:nvPr/>
          </p:nvSpPr>
          <p:spPr bwMode="auto">
            <a:xfrm>
              <a:off x="3229" y="3677"/>
              <a:ext cx="88" cy="205"/>
            </a:xfrm>
            <a:custGeom>
              <a:avLst/>
              <a:gdLst>
                <a:gd name="T0" fmla="*/ 41 w 88"/>
                <a:gd name="T1" fmla="*/ 200 h 205"/>
                <a:gd name="T2" fmla="*/ 42 w 88"/>
                <a:gd name="T3" fmla="*/ 193 h 205"/>
                <a:gd name="T4" fmla="*/ 47 w 88"/>
                <a:gd name="T5" fmla="*/ 182 h 205"/>
                <a:gd name="T6" fmla="*/ 56 w 88"/>
                <a:gd name="T7" fmla="*/ 168 h 205"/>
                <a:gd name="T8" fmla="*/ 62 w 88"/>
                <a:gd name="T9" fmla="*/ 144 h 205"/>
                <a:gd name="T10" fmla="*/ 58 w 88"/>
                <a:gd name="T11" fmla="*/ 113 h 205"/>
                <a:gd name="T12" fmla="*/ 53 w 88"/>
                <a:gd name="T13" fmla="*/ 87 h 205"/>
                <a:gd name="T14" fmla="*/ 58 w 88"/>
                <a:gd name="T15" fmla="*/ 66 h 205"/>
                <a:gd name="T16" fmla="*/ 46 w 88"/>
                <a:gd name="T17" fmla="*/ 55 h 205"/>
                <a:gd name="T18" fmla="*/ 42 w 88"/>
                <a:gd name="T19" fmla="*/ 76 h 205"/>
                <a:gd name="T20" fmla="*/ 41 w 88"/>
                <a:gd name="T21" fmla="*/ 96 h 205"/>
                <a:gd name="T22" fmla="*/ 42 w 88"/>
                <a:gd name="T23" fmla="*/ 107 h 205"/>
                <a:gd name="T24" fmla="*/ 45 w 88"/>
                <a:gd name="T25" fmla="*/ 118 h 205"/>
                <a:gd name="T26" fmla="*/ 36 w 88"/>
                <a:gd name="T27" fmla="*/ 136 h 205"/>
                <a:gd name="T28" fmla="*/ 22 w 88"/>
                <a:gd name="T29" fmla="*/ 161 h 205"/>
                <a:gd name="T30" fmla="*/ 8 w 88"/>
                <a:gd name="T31" fmla="*/ 179 h 205"/>
                <a:gd name="T32" fmla="*/ 0 w 88"/>
                <a:gd name="T33" fmla="*/ 179 h 205"/>
                <a:gd name="T34" fmla="*/ 18 w 88"/>
                <a:gd name="T35" fmla="*/ 155 h 205"/>
                <a:gd name="T36" fmla="*/ 31 w 88"/>
                <a:gd name="T37" fmla="*/ 129 h 205"/>
                <a:gd name="T38" fmla="*/ 30 w 88"/>
                <a:gd name="T39" fmla="*/ 116 h 205"/>
                <a:gd name="T40" fmla="*/ 29 w 88"/>
                <a:gd name="T41" fmla="*/ 105 h 205"/>
                <a:gd name="T42" fmla="*/ 27 w 88"/>
                <a:gd name="T43" fmla="*/ 53 h 205"/>
                <a:gd name="T44" fmla="*/ 45 w 88"/>
                <a:gd name="T45" fmla="*/ 0 h 205"/>
                <a:gd name="T46" fmla="*/ 54 w 88"/>
                <a:gd name="T47" fmla="*/ 0 h 205"/>
                <a:gd name="T48" fmla="*/ 64 w 88"/>
                <a:gd name="T49" fmla="*/ 0 h 205"/>
                <a:gd name="T50" fmla="*/ 74 w 88"/>
                <a:gd name="T51" fmla="*/ 2 h 205"/>
                <a:gd name="T52" fmla="*/ 83 w 88"/>
                <a:gd name="T53" fmla="*/ 5 h 205"/>
                <a:gd name="T54" fmla="*/ 88 w 88"/>
                <a:gd name="T55" fmla="*/ 78 h 205"/>
                <a:gd name="T56" fmla="*/ 78 w 88"/>
                <a:gd name="T57" fmla="*/ 153 h 205"/>
                <a:gd name="T58" fmla="*/ 69 w 88"/>
                <a:gd name="T59" fmla="*/ 164 h 205"/>
                <a:gd name="T60" fmla="*/ 61 w 88"/>
                <a:gd name="T61" fmla="*/ 182 h 205"/>
                <a:gd name="T62" fmla="*/ 51 w 88"/>
                <a:gd name="T63" fmla="*/ 198 h 205"/>
                <a:gd name="T64" fmla="*/ 41 w 88"/>
                <a:gd name="T65"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8" h="205">
                  <a:moveTo>
                    <a:pt x="41" y="205"/>
                  </a:moveTo>
                  <a:lnTo>
                    <a:pt x="41" y="200"/>
                  </a:lnTo>
                  <a:lnTo>
                    <a:pt x="42" y="196"/>
                  </a:lnTo>
                  <a:lnTo>
                    <a:pt x="42" y="193"/>
                  </a:lnTo>
                  <a:lnTo>
                    <a:pt x="42" y="189"/>
                  </a:lnTo>
                  <a:lnTo>
                    <a:pt x="47" y="182"/>
                  </a:lnTo>
                  <a:lnTo>
                    <a:pt x="52" y="174"/>
                  </a:lnTo>
                  <a:lnTo>
                    <a:pt x="56" y="168"/>
                  </a:lnTo>
                  <a:lnTo>
                    <a:pt x="61" y="161"/>
                  </a:lnTo>
                  <a:lnTo>
                    <a:pt x="62" y="144"/>
                  </a:lnTo>
                  <a:lnTo>
                    <a:pt x="62" y="128"/>
                  </a:lnTo>
                  <a:lnTo>
                    <a:pt x="58" y="113"/>
                  </a:lnTo>
                  <a:lnTo>
                    <a:pt x="53" y="96"/>
                  </a:lnTo>
                  <a:lnTo>
                    <a:pt x="53" y="87"/>
                  </a:lnTo>
                  <a:lnTo>
                    <a:pt x="56" y="76"/>
                  </a:lnTo>
                  <a:lnTo>
                    <a:pt x="58" y="66"/>
                  </a:lnTo>
                  <a:lnTo>
                    <a:pt x="57" y="59"/>
                  </a:lnTo>
                  <a:lnTo>
                    <a:pt x="46" y="55"/>
                  </a:lnTo>
                  <a:lnTo>
                    <a:pt x="43" y="66"/>
                  </a:lnTo>
                  <a:lnTo>
                    <a:pt x="42" y="76"/>
                  </a:lnTo>
                  <a:lnTo>
                    <a:pt x="41" y="86"/>
                  </a:lnTo>
                  <a:lnTo>
                    <a:pt x="41" y="96"/>
                  </a:lnTo>
                  <a:lnTo>
                    <a:pt x="41" y="100"/>
                  </a:lnTo>
                  <a:lnTo>
                    <a:pt x="42" y="107"/>
                  </a:lnTo>
                  <a:lnTo>
                    <a:pt x="42" y="112"/>
                  </a:lnTo>
                  <a:lnTo>
                    <a:pt x="45" y="118"/>
                  </a:lnTo>
                  <a:lnTo>
                    <a:pt x="42" y="125"/>
                  </a:lnTo>
                  <a:lnTo>
                    <a:pt x="36" y="136"/>
                  </a:lnTo>
                  <a:lnTo>
                    <a:pt x="30" y="148"/>
                  </a:lnTo>
                  <a:lnTo>
                    <a:pt x="22" y="161"/>
                  </a:lnTo>
                  <a:lnTo>
                    <a:pt x="14" y="171"/>
                  </a:lnTo>
                  <a:lnTo>
                    <a:pt x="8" y="179"/>
                  </a:lnTo>
                  <a:lnTo>
                    <a:pt x="3" y="182"/>
                  </a:lnTo>
                  <a:lnTo>
                    <a:pt x="0" y="179"/>
                  </a:lnTo>
                  <a:lnTo>
                    <a:pt x="8" y="168"/>
                  </a:lnTo>
                  <a:lnTo>
                    <a:pt x="18" y="155"/>
                  </a:lnTo>
                  <a:lnTo>
                    <a:pt x="27" y="141"/>
                  </a:lnTo>
                  <a:lnTo>
                    <a:pt x="31" y="129"/>
                  </a:lnTo>
                  <a:lnTo>
                    <a:pt x="30" y="124"/>
                  </a:lnTo>
                  <a:lnTo>
                    <a:pt x="30" y="116"/>
                  </a:lnTo>
                  <a:lnTo>
                    <a:pt x="30" y="109"/>
                  </a:lnTo>
                  <a:lnTo>
                    <a:pt x="29" y="105"/>
                  </a:lnTo>
                  <a:lnTo>
                    <a:pt x="25" y="83"/>
                  </a:lnTo>
                  <a:lnTo>
                    <a:pt x="27" y="53"/>
                  </a:lnTo>
                  <a:lnTo>
                    <a:pt x="35" y="22"/>
                  </a:lnTo>
                  <a:lnTo>
                    <a:pt x="45" y="0"/>
                  </a:lnTo>
                  <a:lnTo>
                    <a:pt x="49" y="0"/>
                  </a:lnTo>
                  <a:lnTo>
                    <a:pt x="54" y="0"/>
                  </a:lnTo>
                  <a:lnTo>
                    <a:pt x="59" y="0"/>
                  </a:lnTo>
                  <a:lnTo>
                    <a:pt x="64" y="0"/>
                  </a:lnTo>
                  <a:lnTo>
                    <a:pt x="69" y="1"/>
                  </a:lnTo>
                  <a:lnTo>
                    <a:pt x="74" y="2"/>
                  </a:lnTo>
                  <a:lnTo>
                    <a:pt x="78" y="3"/>
                  </a:lnTo>
                  <a:lnTo>
                    <a:pt x="83" y="5"/>
                  </a:lnTo>
                  <a:lnTo>
                    <a:pt x="86" y="44"/>
                  </a:lnTo>
                  <a:lnTo>
                    <a:pt x="88" y="78"/>
                  </a:lnTo>
                  <a:lnTo>
                    <a:pt x="85" y="114"/>
                  </a:lnTo>
                  <a:lnTo>
                    <a:pt x="78" y="153"/>
                  </a:lnTo>
                  <a:lnTo>
                    <a:pt x="74" y="158"/>
                  </a:lnTo>
                  <a:lnTo>
                    <a:pt x="69" y="164"/>
                  </a:lnTo>
                  <a:lnTo>
                    <a:pt x="65" y="173"/>
                  </a:lnTo>
                  <a:lnTo>
                    <a:pt x="61" y="182"/>
                  </a:lnTo>
                  <a:lnTo>
                    <a:pt x="56" y="190"/>
                  </a:lnTo>
                  <a:lnTo>
                    <a:pt x="51" y="198"/>
                  </a:lnTo>
                  <a:lnTo>
                    <a:pt x="46" y="203"/>
                  </a:lnTo>
                  <a:lnTo>
                    <a:pt x="41" y="205"/>
                  </a:lnTo>
                  <a:close/>
                </a:path>
              </a:pathLst>
            </a:custGeom>
            <a:solidFill>
              <a:srgbClr val="FFD6B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1"/>
            <p:cNvSpPr>
              <a:spLocks/>
            </p:cNvSpPr>
            <p:nvPr/>
          </p:nvSpPr>
          <p:spPr bwMode="auto">
            <a:xfrm>
              <a:off x="3244" y="3806"/>
              <a:ext cx="37" cy="67"/>
            </a:xfrm>
            <a:custGeom>
              <a:avLst/>
              <a:gdLst>
                <a:gd name="T0" fmla="*/ 27 w 37"/>
                <a:gd name="T1" fmla="*/ 18 h 67"/>
                <a:gd name="T2" fmla="*/ 27 w 37"/>
                <a:gd name="T3" fmla="*/ 13 h 67"/>
                <a:gd name="T4" fmla="*/ 28 w 37"/>
                <a:gd name="T5" fmla="*/ 7 h 67"/>
                <a:gd name="T6" fmla="*/ 31 w 37"/>
                <a:gd name="T7" fmla="*/ 1 h 67"/>
                <a:gd name="T8" fmla="*/ 34 w 37"/>
                <a:gd name="T9" fmla="*/ 0 h 67"/>
                <a:gd name="T10" fmla="*/ 34 w 37"/>
                <a:gd name="T11" fmla="*/ 1 h 67"/>
                <a:gd name="T12" fmla="*/ 36 w 37"/>
                <a:gd name="T13" fmla="*/ 3 h 67"/>
                <a:gd name="T14" fmla="*/ 36 w 37"/>
                <a:gd name="T15" fmla="*/ 5 h 67"/>
                <a:gd name="T16" fmla="*/ 37 w 37"/>
                <a:gd name="T17" fmla="*/ 7 h 67"/>
                <a:gd name="T18" fmla="*/ 37 w 37"/>
                <a:gd name="T19" fmla="*/ 11 h 67"/>
                <a:gd name="T20" fmla="*/ 37 w 37"/>
                <a:gd name="T21" fmla="*/ 15 h 67"/>
                <a:gd name="T22" fmla="*/ 37 w 37"/>
                <a:gd name="T23" fmla="*/ 18 h 67"/>
                <a:gd name="T24" fmla="*/ 37 w 37"/>
                <a:gd name="T25" fmla="*/ 23 h 67"/>
                <a:gd name="T26" fmla="*/ 34 w 37"/>
                <a:gd name="T27" fmla="*/ 28 h 67"/>
                <a:gd name="T28" fmla="*/ 33 w 37"/>
                <a:gd name="T29" fmla="*/ 33 h 67"/>
                <a:gd name="T30" fmla="*/ 30 w 37"/>
                <a:gd name="T31" fmla="*/ 37 h 67"/>
                <a:gd name="T32" fmla="*/ 26 w 37"/>
                <a:gd name="T33" fmla="*/ 42 h 67"/>
                <a:gd name="T34" fmla="*/ 21 w 37"/>
                <a:gd name="T35" fmla="*/ 50 h 67"/>
                <a:gd name="T36" fmla="*/ 16 w 37"/>
                <a:gd name="T37" fmla="*/ 56 h 67"/>
                <a:gd name="T38" fmla="*/ 11 w 37"/>
                <a:gd name="T39" fmla="*/ 61 h 67"/>
                <a:gd name="T40" fmla="*/ 5 w 37"/>
                <a:gd name="T41" fmla="*/ 67 h 67"/>
                <a:gd name="T42" fmla="*/ 0 w 37"/>
                <a:gd name="T43" fmla="*/ 66 h 67"/>
                <a:gd name="T44" fmla="*/ 0 w 37"/>
                <a:gd name="T45" fmla="*/ 61 h 67"/>
                <a:gd name="T46" fmla="*/ 3 w 37"/>
                <a:gd name="T47" fmla="*/ 54 h 67"/>
                <a:gd name="T48" fmla="*/ 7 w 37"/>
                <a:gd name="T49" fmla="*/ 46 h 67"/>
                <a:gd name="T50" fmla="*/ 12 w 37"/>
                <a:gd name="T51" fmla="*/ 38 h 67"/>
                <a:gd name="T52" fmla="*/ 18 w 37"/>
                <a:gd name="T53" fmla="*/ 29 h 67"/>
                <a:gd name="T54" fmla="*/ 23 w 37"/>
                <a:gd name="T55" fmla="*/ 23 h 67"/>
                <a:gd name="T56" fmla="*/ 27 w 37"/>
                <a:gd name="T57" fmla="*/ 1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67">
                  <a:moveTo>
                    <a:pt x="27" y="18"/>
                  </a:moveTo>
                  <a:lnTo>
                    <a:pt x="27" y="13"/>
                  </a:lnTo>
                  <a:lnTo>
                    <a:pt x="28" y="7"/>
                  </a:lnTo>
                  <a:lnTo>
                    <a:pt x="31" y="1"/>
                  </a:lnTo>
                  <a:lnTo>
                    <a:pt x="34" y="0"/>
                  </a:lnTo>
                  <a:lnTo>
                    <a:pt x="34" y="1"/>
                  </a:lnTo>
                  <a:lnTo>
                    <a:pt x="36" y="3"/>
                  </a:lnTo>
                  <a:lnTo>
                    <a:pt x="36" y="5"/>
                  </a:lnTo>
                  <a:lnTo>
                    <a:pt x="37" y="7"/>
                  </a:lnTo>
                  <a:lnTo>
                    <a:pt x="37" y="11"/>
                  </a:lnTo>
                  <a:lnTo>
                    <a:pt x="37" y="15"/>
                  </a:lnTo>
                  <a:lnTo>
                    <a:pt x="37" y="18"/>
                  </a:lnTo>
                  <a:lnTo>
                    <a:pt x="37" y="23"/>
                  </a:lnTo>
                  <a:lnTo>
                    <a:pt x="34" y="28"/>
                  </a:lnTo>
                  <a:lnTo>
                    <a:pt x="33" y="33"/>
                  </a:lnTo>
                  <a:lnTo>
                    <a:pt x="30" y="37"/>
                  </a:lnTo>
                  <a:lnTo>
                    <a:pt x="26" y="42"/>
                  </a:lnTo>
                  <a:lnTo>
                    <a:pt x="21" y="50"/>
                  </a:lnTo>
                  <a:lnTo>
                    <a:pt x="16" y="56"/>
                  </a:lnTo>
                  <a:lnTo>
                    <a:pt x="11" y="61"/>
                  </a:lnTo>
                  <a:lnTo>
                    <a:pt x="5" y="67"/>
                  </a:lnTo>
                  <a:lnTo>
                    <a:pt x="0" y="66"/>
                  </a:lnTo>
                  <a:lnTo>
                    <a:pt x="0" y="61"/>
                  </a:lnTo>
                  <a:lnTo>
                    <a:pt x="3" y="54"/>
                  </a:lnTo>
                  <a:lnTo>
                    <a:pt x="7" y="46"/>
                  </a:lnTo>
                  <a:lnTo>
                    <a:pt x="12" y="38"/>
                  </a:lnTo>
                  <a:lnTo>
                    <a:pt x="18" y="29"/>
                  </a:lnTo>
                  <a:lnTo>
                    <a:pt x="23" y="23"/>
                  </a:lnTo>
                  <a:lnTo>
                    <a:pt x="27" y="18"/>
                  </a:lnTo>
                  <a:close/>
                </a:path>
              </a:pathLst>
            </a:custGeom>
            <a:solidFill>
              <a:srgbClr val="FFD6B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p:cNvSpPr>
              <a:spLocks/>
            </p:cNvSpPr>
            <p:nvPr/>
          </p:nvSpPr>
          <p:spPr bwMode="auto">
            <a:xfrm>
              <a:off x="3232" y="3797"/>
              <a:ext cx="17" cy="22"/>
            </a:xfrm>
            <a:custGeom>
              <a:avLst/>
              <a:gdLst>
                <a:gd name="T0" fmla="*/ 0 w 17"/>
                <a:gd name="T1" fmla="*/ 22 h 22"/>
                <a:gd name="T2" fmla="*/ 1 w 17"/>
                <a:gd name="T3" fmla="*/ 16 h 22"/>
                <a:gd name="T4" fmla="*/ 5 w 17"/>
                <a:gd name="T5" fmla="*/ 11 h 22"/>
                <a:gd name="T6" fmla="*/ 7 w 17"/>
                <a:gd name="T7" fmla="*/ 8 h 22"/>
                <a:gd name="T8" fmla="*/ 10 w 17"/>
                <a:gd name="T9" fmla="*/ 0 h 22"/>
                <a:gd name="T10" fmla="*/ 13 w 17"/>
                <a:gd name="T11" fmla="*/ 1 h 22"/>
                <a:gd name="T12" fmla="*/ 16 w 17"/>
                <a:gd name="T13" fmla="*/ 3 h 22"/>
                <a:gd name="T14" fmla="*/ 17 w 17"/>
                <a:gd name="T15" fmla="*/ 5 h 22"/>
                <a:gd name="T16" fmla="*/ 17 w 17"/>
                <a:gd name="T17" fmla="*/ 9 h 22"/>
                <a:gd name="T18" fmla="*/ 12 w 17"/>
                <a:gd name="T19" fmla="*/ 14 h 22"/>
                <a:gd name="T20" fmla="*/ 8 w 17"/>
                <a:gd name="T21" fmla="*/ 17 h 22"/>
                <a:gd name="T22" fmla="*/ 5 w 17"/>
                <a:gd name="T23" fmla="*/ 20 h 22"/>
                <a:gd name="T24" fmla="*/ 0 w 17"/>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2">
                  <a:moveTo>
                    <a:pt x="0" y="22"/>
                  </a:moveTo>
                  <a:lnTo>
                    <a:pt x="1" y="16"/>
                  </a:lnTo>
                  <a:lnTo>
                    <a:pt x="5" y="11"/>
                  </a:lnTo>
                  <a:lnTo>
                    <a:pt x="7" y="8"/>
                  </a:lnTo>
                  <a:lnTo>
                    <a:pt x="10" y="0"/>
                  </a:lnTo>
                  <a:lnTo>
                    <a:pt x="13" y="1"/>
                  </a:lnTo>
                  <a:lnTo>
                    <a:pt x="16" y="3"/>
                  </a:lnTo>
                  <a:lnTo>
                    <a:pt x="17" y="5"/>
                  </a:lnTo>
                  <a:lnTo>
                    <a:pt x="17" y="9"/>
                  </a:lnTo>
                  <a:lnTo>
                    <a:pt x="12" y="14"/>
                  </a:lnTo>
                  <a:lnTo>
                    <a:pt x="8" y="17"/>
                  </a:lnTo>
                  <a:lnTo>
                    <a:pt x="5" y="20"/>
                  </a:lnTo>
                  <a:lnTo>
                    <a:pt x="0" y="22"/>
                  </a:lnTo>
                  <a:close/>
                </a:path>
              </a:pathLst>
            </a:custGeom>
            <a:solidFill>
              <a:srgbClr val="FFD6B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p:cNvSpPr>
              <a:spLocks/>
            </p:cNvSpPr>
            <p:nvPr/>
          </p:nvSpPr>
          <p:spPr bwMode="auto">
            <a:xfrm>
              <a:off x="3269" y="3629"/>
              <a:ext cx="65" cy="32"/>
            </a:xfrm>
            <a:custGeom>
              <a:avLst/>
              <a:gdLst>
                <a:gd name="T0" fmla="*/ 0 w 65"/>
                <a:gd name="T1" fmla="*/ 22 h 32"/>
                <a:gd name="T2" fmla="*/ 1 w 65"/>
                <a:gd name="T3" fmla="*/ 15 h 32"/>
                <a:gd name="T4" fmla="*/ 1 w 65"/>
                <a:gd name="T5" fmla="*/ 8 h 32"/>
                <a:gd name="T6" fmla="*/ 2 w 65"/>
                <a:gd name="T7" fmla="*/ 5 h 32"/>
                <a:gd name="T8" fmla="*/ 5 w 65"/>
                <a:gd name="T9" fmla="*/ 0 h 32"/>
                <a:gd name="T10" fmla="*/ 11 w 65"/>
                <a:gd name="T11" fmla="*/ 0 h 32"/>
                <a:gd name="T12" fmla="*/ 18 w 65"/>
                <a:gd name="T13" fmla="*/ 1 h 32"/>
                <a:gd name="T14" fmla="*/ 25 w 65"/>
                <a:gd name="T15" fmla="*/ 2 h 32"/>
                <a:gd name="T16" fmla="*/ 33 w 65"/>
                <a:gd name="T17" fmla="*/ 3 h 32"/>
                <a:gd name="T18" fmla="*/ 41 w 65"/>
                <a:gd name="T19" fmla="*/ 5 h 32"/>
                <a:gd name="T20" fmla="*/ 49 w 65"/>
                <a:gd name="T21" fmla="*/ 6 h 32"/>
                <a:gd name="T22" fmla="*/ 57 w 65"/>
                <a:gd name="T23" fmla="*/ 7 h 32"/>
                <a:gd name="T24" fmla="*/ 65 w 65"/>
                <a:gd name="T25" fmla="*/ 7 h 32"/>
                <a:gd name="T26" fmla="*/ 65 w 65"/>
                <a:gd name="T27" fmla="*/ 10 h 32"/>
                <a:gd name="T28" fmla="*/ 64 w 65"/>
                <a:gd name="T29" fmla="*/ 13 h 32"/>
                <a:gd name="T30" fmla="*/ 60 w 65"/>
                <a:gd name="T31" fmla="*/ 19 h 32"/>
                <a:gd name="T32" fmla="*/ 54 w 65"/>
                <a:gd name="T33" fmla="*/ 32 h 32"/>
                <a:gd name="T34" fmla="*/ 46 w 65"/>
                <a:gd name="T35" fmla="*/ 32 h 32"/>
                <a:gd name="T36" fmla="*/ 39 w 65"/>
                <a:gd name="T37" fmla="*/ 31 h 32"/>
                <a:gd name="T38" fmla="*/ 33 w 65"/>
                <a:gd name="T39" fmla="*/ 29 h 32"/>
                <a:gd name="T40" fmla="*/ 27 w 65"/>
                <a:gd name="T41" fmla="*/ 28 h 32"/>
                <a:gd name="T42" fmla="*/ 19 w 65"/>
                <a:gd name="T43" fmla="*/ 26 h 32"/>
                <a:gd name="T44" fmla="*/ 13 w 65"/>
                <a:gd name="T45" fmla="*/ 24 h 32"/>
                <a:gd name="T46" fmla="*/ 7 w 65"/>
                <a:gd name="T47" fmla="*/ 23 h 32"/>
                <a:gd name="T48" fmla="*/ 0 w 65"/>
                <a:gd name="T49"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32">
                  <a:moveTo>
                    <a:pt x="0" y="22"/>
                  </a:moveTo>
                  <a:lnTo>
                    <a:pt x="1" y="15"/>
                  </a:lnTo>
                  <a:lnTo>
                    <a:pt x="1" y="8"/>
                  </a:lnTo>
                  <a:lnTo>
                    <a:pt x="2" y="5"/>
                  </a:lnTo>
                  <a:lnTo>
                    <a:pt x="5" y="0"/>
                  </a:lnTo>
                  <a:lnTo>
                    <a:pt x="11" y="0"/>
                  </a:lnTo>
                  <a:lnTo>
                    <a:pt x="18" y="1"/>
                  </a:lnTo>
                  <a:lnTo>
                    <a:pt x="25" y="2"/>
                  </a:lnTo>
                  <a:lnTo>
                    <a:pt x="33" y="3"/>
                  </a:lnTo>
                  <a:lnTo>
                    <a:pt x="41" y="5"/>
                  </a:lnTo>
                  <a:lnTo>
                    <a:pt x="49" y="6"/>
                  </a:lnTo>
                  <a:lnTo>
                    <a:pt x="57" y="7"/>
                  </a:lnTo>
                  <a:lnTo>
                    <a:pt x="65" y="7"/>
                  </a:lnTo>
                  <a:lnTo>
                    <a:pt x="65" y="10"/>
                  </a:lnTo>
                  <a:lnTo>
                    <a:pt x="64" y="13"/>
                  </a:lnTo>
                  <a:lnTo>
                    <a:pt x="60" y="19"/>
                  </a:lnTo>
                  <a:lnTo>
                    <a:pt x="54" y="32"/>
                  </a:lnTo>
                  <a:lnTo>
                    <a:pt x="46" y="32"/>
                  </a:lnTo>
                  <a:lnTo>
                    <a:pt x="39" y="31"/>
                  </a:lnTo>
                  <a:lnTo>
                    <a:pt x="33" y="29"/>
                  </a:lnTo>
                  <a:lnTo>
                    <a:pt x="27" y="28"/>
                  </a:lnTo>
                  <a:lnTo>
                    <a:pt x="19" y="26"/>
                  </a:lnTo>
                  <a:lnTo>
                    <a:pt x="13" y="24"/>
                  </a:lnTo>
                  <a:lnTo>
                    <a:pt x="7" y="23"/>
                  </a:lnTo>
                  <a:lnTo>
                    <a:pt x="0" y="22"/>
                  </a:lnTo>
                  <a:close/>
                </a:path>
              </a:pathLst>
            </a:custGeom>
            <a:solidFill>
              <a:srgbClr val="6666C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p:cNvSpPr>
              <a:spLocks/>
            </p:cNvSpPr>
            <p:nvPr/>
          </p:nvSpPr>
          <p:spPr bwMode="auto">
            <a:xfrm>
              <a:off x="2711" y="3581"/>
              <a:ext cx="409" cy="67"/>
            </a:xfrm>
            <a:custGeom>
              <a:avLst/>
              <a:gdLst>
                <a:gd name="T0" fmla="*/ 0 w 409"/>
                <a:gd name="T1" fmla="*/ 67 h 67"/>
                <a:gd name="T2" fmla="*/ 2 w 409"/>
                <a:gd name="T3" fmla="*/ 59 h 67"/>
                <a:gd name="T4" fmla="*/ 4 w 409"/>
                <a:gd name="T5" fmla="*/ 54 h 67"/>
                <a:gd name="T6" fmla="*/ 5 w 409"/>
                <a:gd name="T7" fmla="*/ 48 h 67"/>
                <a:gd name="T8" fmla="*/ 5 w 409"/>
                <a:gd name="T9" fmla="*/ 40 h 67"/>
                <a:gd name="T10" fmla="*/ 24 w 409"/>
                <a:gd name="T11" fmla="*/ 39 h 67"/>
                <a:gd name="T12" fmla="*/ 45 w 409"/>
                <a:gd name="T13" fmla="*/ 35 h 67"/>
                <a:gd name="T14" fmla="*/ 66 w 409"/>
                <a:gd name="T15" fmla="*/ 31 h 67"/>
                <a:gd name="T16" fmla="*/ 88 w 409"/>
                <a:gd name="T17" fmla="*/ 24 h 67"/>
                <a:gd name="T18" fmla="*/ 110 w 409"/>
                <a:gd name="T19" fmla="*/ 17 h 67"/>
                <a:gd name="T20" fmla="*/ 133 w 409"/>
                <a:gd name="T21" fmla="*/ 11 h 67"/>
                <a:gd name="T22" fmla="*/ 153 w 409"/>
                <a:gd name="T23" fmla="*/ 5 h 67"/>
                <a:gd name="T24" fmla="*/ 174 w 409"/>
                <a:gd name="T25" fmla="*/ 0 h 67"/>
                <a:gd name="T26" fmla="*/ 180 w 409"/>
                <a:gd name="T27" fmla="*/ 0 h 67"/>
                <a:gd name="T28" fmla="*/ 190 w 409"/>
                <a:gd name="T29" fmla="*/ 0 h 67"/>
                <a:gd name="T30" fmla="*/ 204 w 409"/>
                <a:gd name="T31" fmla="*/ 0 h 67"/>
                <a:gd name="T32" fmla="*/ 220 w 409"/>
                <a:gd name="T33" fmla="*/ 0 h 67"/>
                <a:gd name="T34" fmla="*/ 237 w 409"/>
                <a:gd name="T35" fmla="*/ 0 h 67"/>
                <a:gd name="T36" fmla="*/ 255 w 409"/>
                <a:gd name="T37" fmla="*/ 1 h 67"/>
                <a:gd name="T38" fmla="*/ 276 w 409"/>
                <a:gd name="T39" fmla="*/ 2 h 67"/>
                <a:gd name="T40" fmla="*/ 296 w 409"/>
                <a:gd name="T41" fmla="*/ 4 h 67"/>
                <a:gd name="T42" fmla="*/ 317 w 409"/>
                <a:gd name="T43" fmla="*/ 5 h 67"/>
                <a:gd name="T44" fmla="*/ 336 w 409"/>
                <a:gd name="T45" fmla="*/ 7 h 67"/>
                <a:gd name="T46" fmla="*/ 355 w 409"/>
                <a:gd name="T47" fmla="*/ 10 h 67"/>
                <a:gd name="T48" fmla="*/ 371 w 409"/>
                <a:gd name="T49" fmla="*/ 12 h 67"/>
                <a:gd name="T50" fmla="*/ 386 w 409"/>
                <a:gd name="T51" fmla="*/ 16 h 67"/>
                <a:gd name="T52" fmla="*/ 397 w 409"/>
                <a:gd name="T53" fmla="*/ 20 h 67"/>
                <a:gd name="T54" fmla="*/ 405 w 409"/>
                <a:gd name="T55" fmla="*/ 23 h 67"/>
                <a:gd name="T56" fmla="*/ 409 w 409"/>
                <a:gd name="T57" fmla="*/ 28 h 67"/>
                <a:gd name="T58" fmla="*/ 398 w 409"/>
                <a:gd name="T59" fmla="*/ 32 h 67"/>
                <a:gd name="T60" fmla="*/ 382 w 409"/>
                <a:gd name="T61" fmla="*/ 34 h 67"/>
                <a:gd name="T62" fmla="*/ 361 w 409"/>
                <a:gd name="T63" fmla="*/ 37 h 67"/>
                <a:gd name="T64" fmla="*/ 336 w 409"/>
                <a:gd name="T65" fmla="*/ 40 h 67"/>
                <a:gd name="T66" fmla="*/ 309 w 409"/>
                <a:gd name="T67" fmla="*/ 43 h 67"/>
                <a:gd name="T68" fmla="*/ 280 w 409"/>
                <a:gd name="T69" fmla="*/ 45 h 67"/>
                <a:gd name="T70" fmla="*/ 248 w 409"/>
                <a:gd name="T71" fmla="*/ 48 h 67"/>
                <a:gd name="T72" fmla="*/ 215 w 409"/>
                <a:gd name="T73" fmla="*/ 50 h 67"/>
                <a:gd name="T74" fmla="*/ 182 w 409"/>
                <a:gd name="T75" fmla="*/ 53 h 67"/>
                <a:gd name="T76" fmla="*/ 150 w 409"/>
                <a:gd name="T77" fmla="*/ 55 h 67"/>
                <a:gd name="T78" fmla="*/ 118 w 409"/>
                <a:gd name="T79" fmla="*/ 58 h 67"/>
                <a:gd name="T80" fmla="*/ 88 w 409"/>
                <a:gd name="T81" fmla="*/ 60 h 67"/>
                <a:gd name="T82" fmla="*/ 60 w 409"/>
                <a:gd name="T83" fmla="*/ 61 h 67"/>
                <a:gd name="T84" fmla="*/ 37 w 409"/>
                <a:gd name="T85" fmla="*/ 64 h 67"/>
                <a:gd name="T86" fmla="*/ 16 w 409"/>
                <a:gd name="T87" fmla="*/ 65 h 67"/>
                <a:gd name="T88" fmla="*/ 0 w 409"/>
                <a:gd name="T89"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09" h="67">
                  <a:moveTo>
                    <a:pt x="0" y="67"/>
                  </a:moveTo>
                  <a:lnTo>
                    <a:pt x="2" y="59"/>
                  </a:lnTo>
                  <a:lnTo>
                    <a:pt x="4" y="54"/>
                  </a:lnTo>
                  <a:lnTo>
                    <a:pt x="5" y="48"/>
                  </a:lnTo>
                  <a:lnTo>
                    <a:pt x="5" y="40"/>
                  </a:lnTo>
                  <a:lnTo>
                    <a:pt x="24" y="39"/>
                  </a:lnTo>
                  <a:lnTo>
                    <a:pt x="45" y="35"/>
                  </a:lnTo>
                  <a:lnTo>
                    <a:pt x="66" y="31"/>
                  </a:lnTo>
                  <a:lnTo>
                    <a:pt x="88" y="24"/>
                  </a:lnTo>
                  <a:lnTo>
                    <a:pt x="110" y="17"/>
                  </a:lnTo>
                  <a:lnTo>
                    <a:pt x="133" y="11"/>
                  </a:lnTo>
                  <a:lnTo>
                    <a:pt x="153" y="5"/>
                  </a:lnTo>
                  <a:lnTo>
                    <a:pt x="174" y="0"/>
                  </a:lnTo>
                  <a:lnTo>
                    <a:pt x="180" y="0"/>
                  </a:lnTo>
                  <a:lnTo>
                    <a:pt x="190" y="0"/>
                  </a:lnTo>
                  <a:lnTo>
                    <a:pt x="204" y="0"/>
                  </a:lnTo>
                  <a:lnTo>
                    <a:pt x="220" y="0"/>
                  </a:lnTo>
                  <a:lnTo>
                    <a:pt x="237" y="0"/>
                  </a:lnTo>
                  <a:lnTo>
                    <a:pt x="255" y="1"/>
                  </a:lnTo>
                  <a:lnTo>
                    <a:pt x="276" y="2"/>
                  </a:lnTo>
                  <a:lnTo>
                    <a:pt x="296" y="4"/>
                  </a:lnTo>
                  <a:lnTo>
                    <a:pt x="317" y="5"/>
                  </a:lnTo>
                  <a:lnTo>
                    <a:pt x="336" y="7"/>
                  </a:lnTo>
                  <a:lnTo>
                    <a:pt x="355" y="10"/>
                  </a:lnTo>
                  <a:lnTo>
                    <a:pt x="371" y="12"/>
                  </a:lnTo>
                  <a:lnTo>
                    <a:pt x="386" y="16"/>
                  </a:lnTo>
                  <a:lnTo>
                    <a:pt x="397" y="20"/>
                  </a:lnTo>
                  <a:lnTo>
                    <a:pt x="405" y="23"/>
                  </a:lnTo>
                  <a:lnTo>
                    <a:pt x="409" y="28"/>
                  </a:lnTo>
                  <a:lnTo>
                    <a:pt x="398" y="32"/>
                  </a:lnTo>
                  <a:lnTo>
                    <a:pt x="382" y="34"/>
                  </a:lnTo>
                  <a:lnTo>
                    <a:pt x="361" y="37"/>
                  </a:lnTo>
                  <a:lnTo>
                    <a:pt x="336" y="40"/>
                  </a:lnTo>
                  <a:lnTo>
                    <a:pt x="309" y="43"/>
                  </a:lnTo>
                  <a:lnTo>
                    <a:pt x="280" y="45"/>
                  </a:lnTo>
                  <a:lnTo>
                    <a:pt x="248" y="48"/>
                  </a:lnTo>
                  <a:lnTo>
                    <a:pt x="215" y="50"/>
                  </a:lnTo>
                  <a:lnTo>
                    <a:pt x="182" y="53"/>
                  </a:lnTo>
                  <a:lnTo>
                    <a:pt x="150" y="55"/>
                  </a:lnTo>
                  <a:lnTo>
                    <a:pt x="118" y="58"/>
                  </a:lnTo>
                  <a:lnTo>
                    <a:pt x="88" y="60"/>
                  </a:lnTo>
                  <a:lnTo>
                    <a:pt x="60" y="61"/>
                  </a:lnTo>
                  <a:lnTo>
                    <a:pt x="37" y="64"/>
                  </a:lnTo>
                  <a:lnTo>
                    <a:pt x="16" y="65"/>
                  </a:lnTo>
                  <a:lnTo>
                    <a:pt x="0" y="67"/>
                  </a:lnTo>
                  <a:close/>
                </a:path>
              </a:pathLst>
            </a:custGeom>
            <a:solidFill>
              <a:srgbClr val="6666C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p:cNvSpPr>
              <a:spLocks/>
            </p:cNvSpPr>
            <p:nvPr/>
          </p:nvSpPr>
          <p:spPr bwMode="auto">
            <a:xfrm>
              <a:off x="2687" y="2729"/>
              <a:ext cx="673" cy="876"/>
            </a:xfrm>
            <a:custGeom>
              <a:avLst/>
              <a:gdLst>
                <a:gd name="T0" fmla="*/ 603 w 673"/>
                <a:gd name="T1" fmla="*/ 869 h 876"/>
                <a:gd name="T2" fmla="*/ 574 w 673"/>
                <a:gd name="T3" fmla="*/ 849 h 876"/>
                <a:gd name="T4" fmla="*/ 589 w 673"/>
                <a:gd name="T5" fmla="*/ 773 h 876"/>
                <a:gd name="T6" fmla="*/ 583 w 673"/>
                <a:gd name="T7" fmla="*/ 686 h 876"/>
                <a:gd name="T8" fmla="*/ 555 w 673"/>
                <a:gd name="T9" fmla="*/ 608 h 876"/>
                <a:gd name="T10" fmla="*/ 555 w 673"/>
                <a:gd name="T11" fmla="*/ 549 h 876"/>
                <a:gd name="T12" fmla="*/ 557 w 673"/>
                <a:gd name="T13" fmla="*/ 450 h 876"/>
                <a:gd name="T14" fmla="*/ 524 w 673"/>
                <a:gd name="T15" fmla="*/ 352 h 876"/>
                <a:gd name="T16" fmla="*/ 503 w 673"/>
                <a:gd name="T17" fmla="*/ 382 h 876"/>
                <a:gd name="T18" fmla="*/ 528 w 673"/>
                <a:gd name="T19" fmla="*/ 476 h 876"/>
                <a:gd name="T20" fmla="*/ 524 w 673"/>
                <a:gd name="T21" fmla="*/ 554 h 876"/>
                <a:gd name="T22" fmla="*/ 510 w 673"/>
                <a:gd name="T23" fmla="*/ 682 h 876"/>
                <a:gd name="T24" fmla="*/ 489 w 673"/>
                <a:gd name="T25" fmla="*/ 814 h 876"/>
                <a:gd name="T26" fmla="*/ 469 w 673"/>
                <a:gd name="T27" fmla="*/ 837 h 876"/>
                <a:gd name="T28" fmla="*/ 410 w 673"/>
                <a:gd name="T29" fmla="*/ 835 h 876"/>
                <a:gd name="T30" fmla="*/ 354 w 673"/>
                <a:gd name="T31" fmla="*/ 824 h 876"/>
                <a:gd name="T32" fmla="*/ 303 w 673"/>
                <a:gd name="T33" fmla="*/ 816 h 876"/>
                <a:gd name="T34" fmla="*/ 247 w 673"/>
                <a:gd name="T35" fmla="*/ 811 h 876"/>
                <a:gd name="T36" fmla="*/ 166 w 673"/>
                <a:gd name="T37" fmla="*/ 824 h 876"/>
                <a:gd name="T38" fmla="*/ 74 w 673"/>
                <a:gd name="T39" fmla="*/ 854 h 876"/>
                <a:gd name="T40" fmla="*/ 9 w 673"/>
                <a:gd name="T41" fmla="*/ 862 h 876"/>
                <a:gd name="T42" fmla="*/ 23 w 673"/>
                <a:gd name="T43" fmla="*/ 835 h 876"/>
                <a:gd name="T44" fmla="*/ 110 w 673"/>
                <a:gd name="T45" fmla="*/ 797 h 876"/>
                <a:gd name="T46" fmla="*/ 170 w 673"/>
                <a:gd name="T47" fmla="*/ 776 h 876"/>
                <a:gd name="T48" fmla="*/ 206 w 673"/>
                <a:gd name="T49" fmla="*/ 761 h 876"/>
                <a:gd name="T50" fmla="*/ 241 w 673"/>
                <a:gd name="T51" fmla="*/ 698 h 876"/>
                <a:gd name="T52" fmla="*/ 262 w 673"/>
                <a:gd name="T53" fmla="*/ 588 h 876"/>
                <a:gd name="T54" fmla="*/ 268 w 673"/>
                <a:gd name="T55" fmla="*/ 520 h 876"/>
                <a:gd name="T56" fmla="*/ 252 w 673"/>
                <a:gd name="T57" fmla="*/ 409 h 876"/>
                <a:gd name="T58" fmla="*/ 211 w 673"/>
                <a:gd name="T59" fmla="*/ 275 h 876"/>
                <a:gd name="T60" fmla="*/ 190 w 673"/>
                <a:gd name="T61" fmla="*/ 178 h 876"/>
                <a:gd name="T62" fmla="*/ 137 w 673"/>
                <a:gd name="T63" fmla="*/ 138 h 876"/>
                <a:gd name="T64" fmla="*/ 99 w 673"/>
                <a:gd name="T65" fmla="*/ 146 h 876"/>
                <a:gd name="T66" fmla="*/ 69 w 673"/>
                <a:gd name="T67" fmla="*/ 125 h 876"/>
                <a:gd name="T68" fmla="*/ 74 w 673"/>
                <a:gd name="T69" fmla="*/ 98 h 876"/>
                <a:gd name="T70" fmla="*/ 99 w 673"/>
                <a:gd name="T71" fmla="*/ 87 h 876"/>
                <a:gd name="T72" fmla="*/ 109 w 673"/>
                <a:gd name="T73" fmla="*/ 63 h 876"/>
                <a:gd name="T74" fmla="*/ 145 w 673"/>
                <a:gd name="T75" fmla="*/ 25 h 876"/>
                <a:gd name="T76" fmla="*/ 209 w 673"/>
                <a:gd name="T77" fmla="*/ 1 h 876"/>
                <a:gd name="T78" fmla="*/ 267 w 673"/>
                <a:gd name="T79" fmla="*/ 5 h 876"/>
                <a:gd name="T80" fmla="*/ 332 w 673"/>
                <a:gd name="T81" fmla="*/ 26 h 876"/>
                <a:gd name="T82" fmla="*/ 369 w 673"/>
                <a:gd name="T83" fmla="*/ 52 h 876"/>
                <a:gd name="T84" fmla="*/ 346 w 673"/>
                <a:gd name="T85" fmla="*/ 58 h 876"/>
                <a:gd name="T86" fmla="*/ 359 w 673"/>
                <a:gd name="T87" fmla="*/ 80 h 876"/>
                <a:gd name="T88" fmla="*/ 424 w 673"/>
                <a:gd name="T89" fmla="*/ 111 h 876"/>
                <a:gd name="T90" fmla="*/ 481 w 673"/>
                <a:gd name="T91" fmla="*/ 140 h 876"/>
                <a:gd name="T92" fmla="*/ 535 w 673"/>
                <a:gd name="T93" fmla="*/ 176 h 876"/>
                <a:gd name="T94" fmla="*/ 590 w 673"/>
                <a:gd name="T95" fmla="*/ 232 h 876"/>
                <a:gd name="T96" fmla="*/ 634 w 673"/>
                <a:gd name="T97" fmla="*/ 366 h 876"/>
                <a:gd name="T98" fmla="*/ 655 w 673"/>
                <a:gd name="T99" fmla="*/ 514 h 876"/>
                <a:gd name="T100" fmla="*/ 673 w 673"/>
                <a:gd name="T101" fmla="*/ 765 h 876"/>
                <a:gd name="T102" fmla="*/ 657 w 673"/>
                <a:gd name="T103" fmla="*/ 875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3" h="876">
                  <a:moveTo>
                    <a:pt x="634" y="874"/>
                  </a:moveTo>
                  <a:lnTo>
                    <a:pt x="623" y="872"/>
                  </a:lnTo>
                  <a:lnTo>
                    <a:pt x="612" y="870"/>
                  </a:lnTo>
                  <a:lnTo>
                    <a:pt x="603" y="869"/>
                  </a:lnTo>
                  <a:lnTo>
                    <a:pt x="593" y="867"/>
                  </a:lnTo>
                  <a:lnTo>
                    <a:pt x="584" y="864"/>
                  </a:lnTo>
                  <a:lnTo>
                    <a:pt x="578" y="858"/>
                  </a:lnTo>
                  <a:lnTo>
                    <a:pt x="574" y="849"/>
                  </a:lnTo>
                  <a:lnTo>
                    <a:pt x="573" y="837"/>
                  </a:lnTo>
                  <a:lnTo>
                    <a:pt x="578" y="820"/>
                  </a:lnTo>
                  <a:lnTo>
                    <a:pt x="584" y="799"/>
                  </a:lnTo>
                  <a:lnTo>
                    <a:pt x="589" y="773"/>
                  </a:lnTo>
                  <a:lnTo>
                    <a:pt x="593" y="742"/>
                  </a:lnTo>
                  <a:lnTo>
                    <a:pt x="591" y="724"/>
                  </a:lnTo>
                  <a:lnTo>
                    <a:pt x="588" y="706"/>
                  </a:lnTo>
                  <a:lnTo>
                    <a:pt x="583" y="686"/>
                  </a:lnTo>
                  <a:lnTo>
                    <a:pt x="575" y="666"/>
                  </a:lnTo>
                  <a:lnTo>
                    <a:pt x="568" y="647"/>
                  </a:lnTo>
                  <a:lnTo>
                    <a:pt x="561" y="627"/>
                  </a:lnTo>
                  <a:lnTo>
                    <a:pt x="555" y="608"/>
                  </a:lnTo>
                  <a:lnTo>
                    <a:pt x="548" y="590"/>
                  </a:lnTo>
                  <a:lnTo>
                    <a:pt x="551" y="579"/>
                  </a:lnTo>
                  <a:lnTo>
                    <a:pt x="553" y="565"/>
                  </a:lnTo>
                  <a:lnTo>
                    <a:pt x="555" y="549"/>
                  </a:lnTo>
                  <a:lnTo>
                    <a:pt x="556" y="532"/>
                  </a:lnTo>
                  <a:lnTo>
                    <a:pt x="562" y="505"/>
                  </a:lnTo>
                  <a:lnTo>
                    <a:pt x="562" y="477"/>
                  </a:lnTo>
                  <a:lnTo>
                    <a:pt x="557" y="450"/>
                  </a:lnTo>
                  <a:lnTo>
                    <a:pt x="550" y="424"/>
                  </a:lnTo>
                  <a:lnTo>
                    <a:pt x="541" y="398"/>
                  </a:lnTo>
                  <a:lnTo>
                    <a:pt x="531" y="374"/>
                  </a:lnTo>
                  <a:lnTo>
                    <a:pt x="524" y="352"/>
                  </a:lnTo>
                  <a:lnTo>
                    <a:pt x="519" y="331"/>
                  </a:lnTo>
                  <a:lnTo>
                    <a:pt x="497" y="334"/>
                  </a:lnTo>
                  <a:lnTo>
                    <a:pt x="499" y="358"/>
                  </a:lnTo>
                  <a:lnTo>
                    <a:pt x="503" y="382"/>
                  </a:lnTo>
                  <a:lnTo>
                    <a:pt x="509" y="407"/>
                  </a:lnTo>
                  <a:lnTo>
                    <a:pt x="517" y="430"/>
                  </a:lnTo>
                  <a:lnTo>
                    <a:pt x="523" y="454"/>
                  </a:lnTo>
                  <a:lnTo>
                    <a:pt x="528" y="476"/>
                  </a:lnTo>
                  <a:lnTo>
                    <a:pt x="531" y="497"/>
                  </a:lnTo>
                  <a:lnTo>
                    <a:pt x="531" y="515"/>
                  </a:lnTo>
                  <a:lnTo>
                    <a:pt x="526" y="538"/>
                  </a:lnTo>
                  <a:lnTo>
                    <a:pt x="524" y="554"/>
                  </a:lnTo>
                  <a:lnTo>
                    <a:pt x="523" y="568"/>
                  </a:lnTo>
                  <a:lnTo>
                    <a:pt x="520" y="581"/>
                  </a:lnTo>
                  <a:lnTo>
                    <a:pt x="515" y="632"/>
                  </a:lnTo>
                  <a:lnTo>
                    <a:pt x="510" y="682"/>
                  </a:lnTo>
                  <a:lnTo>
                    <a:pt x="507" y="733"/>
                  </a:lnTo>
                  <a:lnTo>
                    <a:pt x="502" y="783"/>
                  </a:lnTo>
                  <a:lnTo>
                    <a:pt x="494" y="801"/>
                  </a:lnTo>
                  <a:lnTo>
                    <a:pt x="489" y="814"/>
                  </a:lnTo>
                  <a:lnTo>
                    <a:pt x="486" y="824"/>
                  </a:lnTo>
                  <a:lnTo>
                    <a:pt x="482" y="831"/>
                  </a:lnTo>
                  <a:lnTo>
                    <a:pt x="477" y="835"/>
                  </a:lnTo>
                  <a:lnTo>
                    <a:pt x="469" y="837"/>
                  </a:lnTo>
                  <a:lnTo>
                    <a:pt x="458" y="838"/>
                  </a:lnTo>
                  <a:lnTo>
                    <a:pt x="442" y="840"/>
                  </a:lnTo>
                  <a:lnTo>
                    <a:pt x="426" y="837"/>
                  </a:lnTo>
                  <a:lnTo>
                    <a:pt x="410" y="835"/>
                  </a:lnTo>
                  <a:lnTo>
                    <a:pt x="396" y="831"/>
                  </a:lnTo>
                  <a:lnTo>
                    <a:pt x="381" y="828"/>
                  </a:lnTo>
                  <a:lnTo>
                    <a:pt x="368" y="826"/>
                  </a:lnTo>
                  <a:lnTo>
                    <a:pt x="354" y="824"/>
                  </a:lnTo>
                  <a:lnTo>
                    <a:pt x="342" y="822"/>
                  </a:lnTo>
                  <a:lnTo>
                    <a:pt x="329" y="820"/>
                  </a:lnTo>
                  <a:lnTo>
                    <a:pt x="316" y="817"/>
                  </a:lnTo>
                  <a:lnTo>
                    <a:pt x="303" y="816"/>
                  </a:lnTo>
                  <a:lnTo>
                    <a:pt x="290" y="815"/>
                  </a:lnTo>
                  <a:lnTo>
                    <a:pt x="276" y="814"/>
                  </a:lnTo>
                  <a:lnTo>
                    <a:pt x="262" y="813"/>
                  </a:lnTo>
                  <a:lnTo>
                    <a:pt x="247" y="811"/>
                  </a:lnTo>
                  <a:lnTo>
                    <a:pt x="231" y="811"/>
                  </a:lnTo>
                  <a:lnTo>
                    <a:pt x="216" y="811"/>
                  </a:lnTo>
                  <a:lnTo>
                    <a:pt x="191" y="816"/>
                  </a:lnTo>
                  <a:lnTo>
                    <a:pt x="166" y="824"/>
                  </a:lnTo>
                  <a:lnTo>
                    <a:pt x="144" y="832"/>
                  </a:lnTo>
                  <a:lnTo>
                    <a:pt x="121" y="840"/>
                  </a:lnTo>
                  <a:lnTo>
                    <a:pt x="99" y="847"/>
                  </a:lnTo>
                  <a:lnTo>
                    <a:pt x="74" y="854"/>
                  </a:lnTo>
                  <a:lnTo>
                    <a:pt x="50" y="858"/>
                  </a:lnTo>
                  <a:lnTo>
                    <a:pt x="23" y="859"/>
                  </a:lnTo>
                  <a:lnTo>
                    <a:pt x="16" y="858"/>
                  </a:lnTo>
                  <a:lnTo>
                    <a:pt x="9" y="862"/>
                  </a:lnTo>
                  <a:lnTo>
                    <a:pt x="3" y="860"/>
                  </a:lnTo>
                  <a:lnTo>
                    <a:pt x="0" y="847"/>
                  </a:lnTo>
                  <a:lnTo>
                    <a:pt x="8" y="842"/>
                  </a:lnTo>
                  <a:lnTo>
                    <a:pt x="23" y="835"/>
                  </a:lnTo>
                  <a:lnTo>
                    <a:pt x="42" y="826"/>
                  </a:lnTo>
                  <a:lnTo>
                    <a:pt x="66" y="816"/>
                  </a:lnTo>
                  <a:lnTo>
                    <a:pt x="89" y="806"/>
                  </a:lnTo>
                  <a:lnTo>
                    <a:pt x="110" y="797"/>
                  </a:lnTo>
                  <a:lnTo>
                    <a:pt x="128" y="789"/>
                  </a:lnTo>
                  <a:lnTo>
                    <a:pt x="141" y="783"/>
                  </a:lnTo>
                  <a:lnTo>
                    <a:pt x="158" y="778"/>
                  </a:lnTo>
                  <a:lnTo>
                    <a:pt x="170" y="776"/>
                  </a:lnTo>
                  <a:lnTo>
                    <a:pt x="181" y="773"/>
                  </a:lnTo>
                  <a:lnTo>
                    <a:pt x="190" y="769"/>
                  </a:lnTo>
                  <a:lnTo>
                    <a:pt x="197" y="766"/>
                  </a:lnTo>
                  <a:lnTo>
                    <a:pt x="206" y="761"/>
                  </a:lnTo>
                  <a:lnTo>
                    <a:pt x="216" y="754"/>
                  </a:lnTo>
                  <a:lnTo>
                    <a:pt x="227" y="744"/>
                  </a:lnTo>
                  <a:lnTo>
                    <a:pt x="234" y="723"/>
                  </a:lnTo>
                  <a:lnTo>
                    <a:pt x="241" y="698"/>
                  </a:lnTo>
                  <a:lnTo>
                    <a:pt x="247" y="671"/>
                  </a:lnTo>
                  <a:lnTo>
                    <a:pt x="254" y="643"/>
                  </a:lnTo>
                  <a:lnTo>
                    <a:pt x="259" y="615"/>
                  </a:lnTo>
                  <a:lnTo>
                    <a:pt x="262" y="588"/>
                  </a:lnTo>
                  <a:lnTo>
                    <a:pt x="263" y="562"/>
                  </a:lnTo>
                  <a:lnTo>
                    <a:pt x="262" y="540"/>
                  </a:lnTo>
                  <a:lnTo>
                    <a:pt x="266" y="534"/>
                  </a:lnTo>
                  <a:lnTo>
                    <a:pt x="268" y="520"/>
                  </a:lnTo>
                  <a:lnTo>
                    <a:pt x="268" y="500"/>
                  </a:lnTo>
                  <a:lnTo>
                    <a:pt x="267" y="475"/>
                  </a:lnTo>
                  <a:lnTo>
                    <a:pt x="261" y="444"/>
                  </a:lnTo>
                  <a:lnTo>
                    <a:pt x="252" y="409"/>
                  </a:lnTo>
                  <a:lnTo>
                    <a:pt x="239" y="370"/>
                  </a:lnTo>
                  <a:lnTo>
                    <a:pt x="220" y="327"/>
                  </a:lnTo>
                  <a:lnTo>
                    <a:pt x="214" y="301"/>
                  </a:lnTo>
                  <a:lnTo>
                    <a:pt x="211" y="275"/>
                  </a:lnTo>
                  <a:lnTo>
                    <a:pt x="207" y="248"/>
                  </a:lnTo>
                  <a:lnTo>
                    <a:pt x="203" y="224"/>
                  </a:lnTo>
                  <a:lnTo>
                    <a:pt x="198" y="199"/>
                  </a:lnTo>
                  <a:lnTo>
                    <a:pt x="190" y="178"/>
                  </a:lnTo>
                  <a:lnTo>
                    <a:pt x="179" y="160"/>
                  </a:lnTo>
                  <a:lnTo>
                    <a:pt x="163" y="146"/>
                  </a:lnTo>
                  <a:lnTo>
                    <a:pt x="149" y="140"/>
                  </a:lnTo>
                  <a:lnTo>
                    <a:pt x="137" y="138"/>
                  </a:lnTo>
                  <a:lnTo>
                    <a:pt x="127" y="138"/>
                  </a:lnTo>
                  <a:lnTo>
                    <a:pt x="118" y="140"/>
                  </a:lnTo>
                  <a:lnTo>
                    <a:pt x="109" y="144"/>
                  </a:lnTo>
                  <a:lnTo>
                    <a:pt x="99" y="146"/>
                  </a:lnTo>
                  <a:lnTo>
                    <a:pt x="88" y="148"/>
                  </a:lnTo>
                  <a:lnTo>
                    <a:pt x="73" y="148"/>
                  </a:lnTo>
                  <a:lnTo>
                    <a:pt x="72" y="134"/>
                  </a:lnTo>
                  <a:lnTo>
                    <a:pt x="69" y="125"/>
                  </a:lnTo>
                  <a:lnTo>
                    <a:pt x="67" y="117"/>
                  </a:lnTo>
                  <a:lnTo>
                    <a:pt x="63" y="105"/>
                  </a:lnTo>
                  <a:lnTo>
                    <a:pt x="68" y="101"/>
                  </a:lnTo>
                  <a:lnTo>
                    <a:pt x="74" y="98"/>
                  </a:lnTo>
                  <a:lnTo>
                    <a:pt x="80" y="95"/>
                  </a:lnTo>
                  <a:lnTo>
                    <a:pt x="86" y="92"/>
                  </a:lnTo>
                  <a:lnTo>
                    <a:pt x="93" y="90"/>
                  </a:lnTo>
                  <a:lnTo>
                    <a:pt x="99" y="87"/>
                  </a:lnTo>
                  <a:lnTo>
                    <a:pt x="105" y="84"/>
                  </a:lnTo>
                  <a:lnTo>
                    <a:pt x="110" y="81"/>
                  </a:lnTo>
                  <a:lnTo>
                    <a:pt x="109" y="71"/>
                  </a:lnTo>
                  <a:lnTo>
                    <a:pt x="109" y="63"/>
                  </a:lnTo>
                  <a:lnTo>
                    <a:pt x="109" y="55"/>
                  </a:lnTo>
                  <a:lnTo>
                    <a:pt x="109" y="49"/>
                  </a:lnTo>
                  <a:lnTo>
                    <a:pt x="128" y="36"/>
                  </a:lnTo>
                  <a:lnTo>
                    <a:pt x="145" y="25"/>
                  </a:lnTo>
                  <a:lnTo>
                    <a:pt x="163" y="16"/>
                  </a:lnTo>
                  <a:lnTo>
                    <a:pt x="179" y="10"/>
                  </a:lnTo>
                  <a:lnTo>
                    <a:pt x="195" y="5"/>
                  </a:lnTo>
                  <a:lnTo>
                    <a:pt x="209" y="1"/>
                  </a:lnTo>
                  <a:lnTo>
                    <a:pt x="224" y="0"/>
                  </a:lnTo>
                  <a:lnTo>
                    <a:pt x="239" y="1"/>
                  </a:lnTo>
                  <a:lnTo>
                    <a:pt x="254" y="3"/>
                  </a:lnTo>
                  <a:lnTo>
                    <a:pt x="267" y="5"/>
                  </a:lnTo>
                  <a:lnTo>
                    <a:pt x="283" y="10"/>
                  </a:lnTo>
                  <a:lnTo>
                    <a:pt x="298" y="15"/>
                  </a:lnTo>
                  <a:lnTo>
                    <a:pt x="315" y="20"/>
                  </a:lnTo>
                  <a:lnTo>
                    <a:pt x="332" y="26"/>
                  </a:lnTo>
                  <a:lnTo>
                    <a:pt x="351" y="32"/>
                  </a:lnTo>
                  <a:lnTo>
                    <a:pt x="370" y="39"/>
                  </a:lnTo>
                  <a:lnTo>
                    <a:pt x="369" y="48"/>
                  </a:lnTo>
                  <a:lnTo>
                    <a:pt x="369" y="52"/>
                  </a:lnTo>
                  <a:lnTo>
                    <a:pt x="369" y="53"/>
                  </a:lnTo>
                  <a:lnTo>
                    <a:pt x="368" y="55"/>
                  </a:lnTo>
                  <a:lnTo>
                    <a:pt x="347" y="53"/>
                  </a:lnTo>
                  <a:lnTo>
                    <a:pt x="346" y="58"/>
                  </a:lnTo>
                  <a:lnTo>
                    <a:pt x="342" y="63"/>
                  </a:lnTo>
                  <a:lnTo>
                    <a:pt x="341" y="68"/>
                  </a:lnTo>
                  <a:lnTo>
                    <a:pt x="341" y="71"/>
                  </a:lnTo>
                  <a:lnTo>
                    <a:pt x="359" y="80"/>
                  </a:lnTo>
                  <a:lnTo>
                    <a:pt x="376" y="87"/>
                  </a:lnTo>
                  <a:lnTo>
                    <a:pt x="392" y="96"/>
                  </a:lnTo>
                  <a:lnTo>
                    <a:pt x="408" y="103"/>
                  </a:lnTo>
                  <a:lnTo>
                    <a:pt x="424" y="111"/>
                  </a:lnTo>
                  <a:lnTo>
                    <a:pt x="439" y="117"/>
                  </a:lnTo>
                  <a:lnTo>
                    <a:pt x="454" y="124"/>
                  </a:lnTo>
                  <a:lnTo>
                    <a:pt x="467" y="132"/>
                  </a:lnTo>
                  <a:lnTo>
                    <a:pt x="481" y="140"/>
                  </a:lnTo>
                  <a:lnTo>
                    <a:pt x="494" y="148"/>
                  </a:lnTo>
                  <a:lnTo>
                    <a:pt x="508" y="156"/>
                  </a:lnTo>
                  <a:lnTo>
                    <a:pt x="521" y="166"/>
                  </a:lnTo>
                  <a:lnTo>
                    <a:pt x="535" y="176"/>
                  </a:lnTo>
                  <a:lnTo>
                    <a:pt x="547" y="186"/>
                  </a:lnTo>
                  <a:lnTo>
                    <a:pt x="561" y="198"/>
                  </a:lnTo>
                  <a:lnTo>
                    <a:pt x="574" y="210"/>
                  </a:lnTo>
                  <a:lnTo>
                    <a:pt x="590" y="232"/>
                  </a:lnTo>
                  <a:lnTo>
                    <a:pt x="604" y="261"/>
                  </a:lnTo>
                  <a:lnTo>
                    <a:pt x="616" y="294"/>
                  </a:lnTo>
                  <a:lnTo>
                    <a:pt x="626" y="330"/>
                  </a:lnTo>
                  <a:lnTo>
                    <a:pt x="634" y="366"/>
                  </a:lnTo>
                  <a:lnTo>
                    <a:pt x="642" y="403"/>
                  </a:lnTo>
                  <a:lnTo>
                    <a:pt x="648" y="436"/>
                  </a:lnTo>
                  <a:lnTo>
                    <a:pt x="653" y="466"/>
                  </a:lnTo>
                  <a:lnTo>
                    <a:pt x="655" y="514"/>
                  </a:lnTo>
                  <a:lnTo>
                    <a:pt x="661" y="605"/>
                  </a:lnTo>
                  <a:lnTo>
                    <a:pt x="668" y="692"/>
                  </a:lnTo>
                  <a:lnTo>
                    <a:pt x="673" y="730"/>
                  </a:lnTo>
                  <a:lnTo>
                    <a:pt x="673" y="765"/>
                  </a:lnTo>
                  <a:lnTo>
                    <a:pt x="671" y="803"/>
                  </a:lnTo>
                  <a:lnTo>
                    <a:pt x="668" y="841"/>
                  </a:lnTo>
                  <a:lnTo>
                    <a:pt x="661" y="875"/>
                  </a:lnTo>
                  <a:lnTo>
                    <a:pt x="657" y="875"/>
                  </a:lnTo>
                  <a:lnTo>
                    <a:pt x="647" y="876"/>
                  </a:lnTo>
                  <a:lnTo>
                    <a:pt x="637" y="876"/>
                  </a:lnTo>
                  <a:lnTo>
                    <a:pt x="634" y="874"/>
                  </a:lnTo>
                  <a:close/>
                </a:path>
              </a:pathLst>
            </a:custGeom>
            <a:solidFill>
              <a:srgbClr val="6666C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6"/>
            <p:cNvSpPr>
              <a:spLocks/>
            </p:cNvSpPr>
            <p:nvPr/>
          </p:nvSpPr>
          <p:spPr bwMode="auto">
            <a:xfrm>
              <a:off x="2552" y="3546"/>
              <a:ext cx="145" cy="50"/>
            </a:xfrm>
            <a:custGeom>
              <a:avLst/>
              <a:gdLst>
                <a:gd name="T0" fmla="*/ 0 w 145"/>
                <a:gd name="T1" fmla="*/ 46 h 50"/>
                <a:gd name="T2" fmla="*/ 6 w 145"/>
                <a:gd name="T3" fmla="*/ 43 h 50"/>
                <a:gd name="T4" fmla="*/ 15 w 145"/>
                <a:gd name="T5" fmla="*/ 39 h 50"/>
                <a:gd name="T6" fmla="*/ 25 w 145"/>
                <a:gd name="T7" fmla="*/ 34 h 50"/>
                <a:gd name="T8" fmla="*/ 35 w 145"/>
                <a:gd name="T9" fmla="*/ 29 h 50"/>
                <a:gd name="T10" fmla="*/ 43 w 145"/>
                <a:gd name="T11" fmla="*/ 25 h 50"/>
                <a:gd name="T12" fmla="*/ 53 w 145"/>
                <a:gd name="T13" fmla="*/ 21 h 50"/>
                <a:gd name="T14" fmla="*/ 61 w 145"/>
                <a:gd name="T15" fmla="*/ 19 h 50"/>
                <a:gd name="T16" fmla="*/ 65 w 145"/>
                <a:gd name="T17" fmla="*/ 19 h 50"/>
                <a:gd name="T18" fmla="*/ 70 w 145"/>
                <a:gd name="T19" fmla="*/ 18 h 50"/>
                <a:gd name="T20" fmla="*/ 77 w 145"/>
                <a:gd name="T21" fmla="*/ 16 h 50"/>
                <a:gd name="T22" fmla="*/ 83 w 145"/>
                <a:gd name="T23" fmla="*/ 14 h 50"/>
                <a:gd name="T24" fmla="*/ 91 w 145"/>
                <a:gd name="T25" fmla="*/ 13 h 50"/>
                <a:gd name="T26" fmla="*/ 101 w 145"/>
                <a:gd name="T27" fmla="*/ 10 h 50"/>
                <a:gd name="T28" fmla="*/ 113 w 145"/>
                <a:gd name="T29" fmla="*/ 8 h 50"/>
                <a:gd name="T30" fmla="*/ 128 w 145"/>
                <a:gd name="T31" fmla="*/ 4 h 50"/>
                <a:gd name="T32" fmla="*/ 145 w 145"/>
                <a:gd name="T33" fmla="*/ 0 h 50"/>
                <a:gd name="T34" fmla="*/ 134 w 145"/>
                <a:gd name="T35" fmla="*/ 8 h 50"/>
                <a:gd name="T36" fmla="*/ 121 w 145"/>
                <a:gd name="T37" fmla="*/ 14 h 50"/>
                <a:gd name="T38" fmla="*/ 107 w 145"/>
                <a:gd name="T39" fmla="*/ 20 h 50"/>
                <a:gd name="T40" fmla="*/ 94 w 145"/>
                <a:gd name="T41" fmla="*/ 25 h 50"/>
                <a:gd name="T42" fmla="*/ 79 w 145"/>
                <a:gd name="T43" fmla="*/ 30 h 50"/>
                <a:gd name="T44" fmla="*/ 64 w 145"/>
                <a:gd name="T45" fmla="*/ 35 h 50"/>
                <a:gd name="T46" fmla="*/ 51 w 145"/>
                <a:gd name="T47" fmla="*/ 40 h 50"/>
                <a:gd name="T48" fmla="*/ 37 w 145"/>
                <a:gd name="T49" fmla="*/ 45 h 50"/>
                <a:gd name="T50" fmla="*/ 34 w 145"/>
                <a:gd name="T51" fmla="*/ 45 h 50"/>
                <a:gd name="T52" fmla="*/ 27 w 145"/>
                <a:gd name="T53" fmla="*/ 46 h 50"/>
                <a:gd name="T54" fmla="*/ 21 w 145"/>
                <a:gd name="T55" fmla="*/ 47 h 50"/>
                <a:gd name="T56" fmla="*/ 15 w 145"/>
                <a:gd name="T57" fmla="*/ 48 h 50"/>
                <a:gd name="T58" fmla="*/ 9 w 145"/>
                <a:gd name="T59" fmla="*/ 50 h 50"/>
                <a:gd name="T60" fmla="*/ 4 w 145"/>
                <a:gd name="T61" fmla="*/ 50 h 50"/>
                <a:gd name="T62" fmla="*/ 0 w 145"/>
                <a:gd name="T63" fmla="*/ 48 h 50"/>
                <a:gd name="T64" fmla="*/ 0 w 145"/>
                <a:gd name="T65"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5" h="50">
                  <a:moveTo>
                    <a:pt x="0" y="46"/>
                  </a:moveTo>
                  <a:lnTo>
                    <a:pt x="6" y="43"/>
                  </a:lnTo>
                  <a:lnTo>
                    <a:pt x="15" y="39"/>
                  </a:lnTo>
                  <a:lnTo>
                    <a:pt x="25" y="34"/>
                  </a:lnTo>
                  <a:lnTo>
                    <a:pt x="35" y="29"/>
                  </a:lnTo>
                  <a:lnTo>
                    <a:pt x="43" y="25"/>
                  </a:lnTo>
                  <a:lnTo>
                    <a:pt x="53" y="21"/>
                  </a:lnTo>
                  <a:lnTo>
                    <a:pt x="61" y="19"/>
                  </a:lnTo>
                  <a:lnTo>
                    <a:pt x="65" y="19"/>
                  </a:lnTo>
                  <a:lnTo>
                    <a:pt x="70" y="18"/>
                  </a:lnTo>
                  <a:lnTo>
                    <a:pt x="77" y="16"/>
                  </a:lnTo>
                  <a:lnTo>
                    <a:pt x="83" y="14"/>
                  </a:lnTo>
                  <a:lnTo>
                    <a:pt x="91" y="13"/>
                  </a:lnTo>
                  <a:lnTo>
                    <a:pt x="101" y="10"/>
                  </a:lnTo>
                  <a:lnTo>
                    <a:pt x="113" y="8"/>
                  </a:lnTo>
                  <a:lnTo>
                    <a:pt x="128" y="4"/>
                  </a:lnTo>
                  <a:lnTo>
                    <a:pt x="145" y="0"/>
                  </a:lnTo>
                  <a:lnTo>
                    <a:pt x="134" y="8"/>
                  </a:lnTo>
                  <a:lnTo>
                    <a:pt x="121" y="14"/>
                  </a:lnTo>
                  <a:lnTo>
                    <a:pt x="107" y="20"/>
                  </a:lnTo>
                  <a:lnTo>
                    <a:pt x="94" y="25"/>
                  </a:lnTo>
                  <a:lnTo>
                    <a:pt x="79" y="30"/>
                  </a:lnTo>
                  <a:lnTo>
                    <a:pt x="64" y="35"/>
                  </a:lnTo>
                  <a:lnTo>
                    <a:pt x="51" y="40"/>
                  </a:lnTo>
                  <a:lnTo>
                    <a:pt x="37" y="45"/>
                  </a:lnTo>
                  <a:lnTo>
                    <a:pt x="34" y="45"/>
                  </a:lnTo>
                  <a:lnTo>
                    <a:pt x="27" y="46"/>
                  </a:lnTo>
                  <a:lnTo>
                    <a:pt x="21" y="47"/>
                  </a:lnTo>
                  <a:lnTo>
                    <a:pt x="15" y="48"/>
                  </a:lnTo>
                  <a:lnTo>
                    <a:pt x="9" y="50"/>
                  </a:lnTo>
                  <a:lnTo>
                    <a:pt x="4" y="50"/>
                  </a:lnTo>
                  <a:lnTo>
                    <a:pt x="0" y="48"/>
                  </a:lnTo>
                  <a:lnTo>
                    <a:pt x="0" y="46"/>
                  </a:lnTo>
                  <a:close/>
                </a:path>
              </a:pathLst>
            </a:custGeom>
            <a:solidFill>
              <a:srgbClr val="30D8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p:cNvSpPr>
              <a:spLocks/>
            </p:cNvSpPr>
            <p:nvPr/>
          </p:nvSpPr>
          <p:spPr bwMode="auto">
            <a:xfrm>
              <a:off x="2481" y="3174"/>
              <a:ext cx="114" cy="386"/>
            </a:xfrm>
            <a:custGeom>
              <a:avLst/>
              <a:gdLst>
                <a:gd name="T0" fmla="*/ 34 w 114"/>
                <a:gd name="T1" fmla="*/ 386 h 386"/>
                <a:gd name="T2" fmla="*/ 33 w 114"/>
                <a:gd name="T3" fmla="*/ 374 h 386"/>
                <a:gd name="T4" fmla="*/ 32 w 114"/>
                <a:gd name="T5" fmla="*/ 356 h 386"/>
                <a:gd name="T6" fmla="*/ 30 w 114"/>
                <a:gd name="T7" fmla="*/ 342 h 386"/>
                <a:gd name="T8" fmla="*/ 28 w 114"/>
                <a:gd name="T9" fmla="*/ 338 h 386"/>
                <a:gd name="T10" fmla="*/ 30 w 114"/>
                <a:gd name="T11" fmla="*/ 316 h 386"/>
                <a:gd name="T12" fmla="*/ 34 w 114"/>
                <a:gd name="T13" fmla="*/ 295 h 386"/>
                <a:gd name="T14" fmla="*/ 41 w 114"/>
                <a:gd name="T15" fmla="*/ 275 h 386"/>
                <a:gd name="T16" fmla="*/ 48 w 114"/>
                <a:gd name="T17" fmla="*/ 257 h 386"/>
                <a:gd name="T18" fmla="*/ 55 w 114"/>
                <a:gd name="T19" fmla="*/ 240 h 386"/>
                <a:gd name="T20" fmla="*/ 64 w 114"/>
                <a:gd name="T21" fmla="*/ 222 h 386"/>
                <a:gd name="T22" fmla="*/ 73 w 114"/>
                <a:gd name="T23" fmla="*/ 207 h 386"/>
                <a:gd name="T24" fmla="*/ 79 w 114"/>
                <a:gd name="T25" fmla="*/ 192 h 386"/>
                <a:gd name="T26" fmla="*/ 66 w 114"/>
                <a:gd name="T27" fmla="*/ 145 h 386"/>
                <a:gd name="T28" fmla="*/ 62 w 114"/>
                <a:gd name="T29" fmla="*/ 149 h 386"/>
                <a:gd name="T30" fmla="*/ 58 w 114"/>
                <a:gd name="T31" fmla="*/ 154 h 386"/>
                <a:gd name="T32" fmla="*/ 53 w 114"/>
                <a:gd name="T33" fmla="*/ 157 h 386"/>
                <a:gd name="T34" fmla="*/ 48 w 114"/>
                <a:gd name="T35" fmla="*/ 160 h 386"/>
                <a:gd name="T36" fmla="*/ 42 w 114"/>
                <a:gd name="T37" fmla="*/ 148 h 386"/>
                <a:gd name="T38" fmla="*/ 33 w 114"/>
                <a:gd name="T39" fmla="*/ 127 h 386"/>
                <a:gd name="T40" fmla="*/ 25 w 114"/>
                <a:gd name="T41" fmla="*/ 100 h 386"/>
                <a:gd name="T42" fmla="*/ 15 w 114"/>
                <a:gd name="T43" fmla="*/ 71 h 386"/>
                <a:gd name="T44" fmla="*/ 7 w 114"/>
                <a:gd name="T45" fmla="*/ 44 h 386"/>
                <a:gd name="T46" fmla="*/ 1 w 114"/>
                <a:gd name="T47" fmla="*/ 21 h 386"/>
                <a:gd name="T48" fmla="*/ 0 w 114"/>
                <a:gd name="T49" fmla="*/ 5 h 386"/>
                <a:gd name="T50" fmla="*/ 4 w 114"/>
                <a:gd name="T51" fmla="*/ 0 h 386"/>
                <a:gd name="T52" fmla="*/ 12 w 114"/>
                <a:gd name="T53" fmla="*/ 11 h 386"/>
                <a:gd name="T54" fmla="*/ 17 w 114"/>
                <a:gd name="T55" fmla="*/ 20 h 386"/>
                <a:gd name="T56" fmla="*/ 23 w 114"/>
                <a:gd name="T57" fmla="*/ 27 h 386"/>
                <a:gd name="T58" fmla="*/ 36 w 114"/>
                <a:gd name="T59" fmla="*/ 34 h 386"/>
                <a:gd name="T60" fmla="*/ 42 w 114"/>
                <a:gd name="T61" fmla="*/ 36 h 386"/>
                <a:gd name="T62" fmla="*/ 47 w 114"/>
                <a:gd name="T63" fmla="*/ 37 h 386"/>
                <a:gd name="T64" fmla="*/ 50 w 114"/>
                <a:gd name="T65" fmla="*/ 41 h 386"/>
                <a:gd name="T66" fmla="*/ 55 w 114"/>
                <a:gd name="T67" fmla="*/ 43 h 386"/>
                <a:gd name="T68" fmla="*/ 59 w 114"/>
                <a:gd name="T69" fmla="*/ 48 h 386"/>
                <a:gd name="T70" fmla="*/ 64 w 114"/>
                <a:gd name="T71" fmla="*/ 50 h 386"/>
                <a:gd name="T72" fmla="*/ 69 w 114"/>
                <a:gd name="T73" fmla="*/ 54 h 386"/>
                <a:gd name="T74" fmla="*/ 74 w 114"/>
                <a:gd name="T75" fmla="*/ 57 h 386"/>
                <a:gd name="T76" fmla="*/ 79 w 114"/>
                <a:gd name="T77" fmla="*/ 73 h 386"/>
                <a:gd name="T78" fmla="*/ 84 w 114"/>
                <a:gd name="T79" fmla="*/ 89 h 386"/>
                <a:gd name="T80" fmla="*/ 89 w 114"/>
                <a:gd name="T81" fmla="*/ 102 h 386"/>
                <a:gd name="T82" fmla="*/ 95 w 114"/>
                <a:gd name="T83" fmla="*/ 117 h 386"/>
                <a:gd name="T84" fmla="*/ 100 w 114"/>
                <a:gd name="T85" fmla="*/ 130 h 386"/>
                <a:gd name="T86" fmla="*/ 105 w 114"/>
                <a:gd name="T87" fmla="*/ 145 h 386"/>
                <a:gd name="T88" fmla="*/ 108 w 114"/>
                <a:gd name="T89" fmla="*/ 160 h 386"/>
                <a:gd name="T90" fmla="*/ 112 w 114"/>
                <a:gd name="T91" fmla="*/ 176 h 386"/>
                <a:gd name="T92" fmla="*/ 113 w 114"/>
                <a:gd name="T93" fmla="*/ 214 h 386"/>
                <a:gd name="T94" fmla="*/ 114 w 114"/>
                <a:gd name="T95" fmla="*/ 262 h 386"/>
                <a:gd name="T96" fmla="*/ 112 w 114"/>
                <a:gd name="T97" fmla="*/ 307 h 386"/>
                <a:gd name="T98" fmla="*/ 106 w 114"/>
                <a:gd name="T99" fmla="*/ 342 h 386"/>
                <a:gd name="T100" fmla="*/ 98 w 114"/>
                <a:gd name="T101" fmla="*/ 348 h 386"/>
                <a:gd name="T102" fmla="*/ 90 w 114"/>
                <a:gd name="T103" fmla="*/ 354 h 386"/>
                <a:gd name="T104" fmla="*/ 82 w 114"/>
                <a:gd name="T105" fmla="*/ 361 h 386"/>
                <a:gd name="T106" fmla="*/ 74 w 114"/>
                <a:gd name="T107" fmla="*/ 369 h 386"/>
                <a:gd name="T108" fmla="*/ 64 w 114"/>
                <a:gd name="T109" fmla="*/ 376 h 386"/>
                <a:gd name="T110" fmla="*/ 55 w 114"/>
                <a:gd name="T111" fmla="*/ 381 h 386"/>
                <a:gd name="T112" fmla="*/ 44 w 114"/>
                <a:gd name="T113" fmla="*/ 385 h 386"/>
                <a:gd name="T114" fmla="*/ 34 w 114"/>
                <a:gd name="T115" fmla="*/ 386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4" h="386">
                  <a:moveTo>
                    <a:pt x="34" y="386"/>
                  </a:moveTo>
                  <a:lnTo>
                    <a:pt x="33" y="374"/>
                  </a:lnTo>
                  <a:lnTo>
                    <a:pt x="32" y="356"/>
                  </a:lnTo>
                  <a:lnTo>
                    <a:pt x="30" y="342"/>
                  </a:lnTo>
                  <a:lnTo>
                    <a:pt x="28" y="338"/>
                  </a:lnTo>
                  <a:lnTo>
                    <a:pt x="30" y="316"/>
                  </a:lnTo>
                  <a:lnTo>
                    <a:pt x="34" y="295"/>
                  </a:lnTo>
                  <a:lnTo>
                    <a:pt x="41" y="275"/>
                  </a:lnTo>
                  <a:lnTo>
                    <a:pt x="48" y="257"/>
                  </a:lnTo>
                  <a:lnTo>
                    <a:pt x="55" y="240"/>
                  </a:lnTo>
                  <a:lnTo>
                    <a:pt x="64" y="222"/>
                  </a:lnTo>
                  <a:lnTo>
                    <a:pt x="73" y="207"/>
                  </a:lnTo>
                  <a:lnTo>
                    <a:pt x="79" y="192"/>
                  </a:lnTo>
                  <a:lnTo>
                    <a:pt x="66" y="145"/>
                  </a:lnTo>
                  <a:lnTo>
                    <a:pt x="62" y="149"/>
                  </a:lnTo>
                  <a:lnTo>
                    <a:pt x="58" y="154"/>
                  </a:lnTo>
                  <a:lnTo>
                    <a:pt x="53" y="157"/>
                  </a:lnTo>
                  <a:lnTo>
                    <a:pt x="48" y="160"/>
                  </a:lnTo>
                  <a:lnTo>
                    <a:pt x="42" y="148"/>
                  </a:lnTo>
                  <a:lnTo>
                    <a:pt x="33" y="127"/>
                  </a:lnTo>
                  <a:lnTo>
                    <a:pt x="25" y="100"/>
                  </a:lnTo>
                  <a:lnTo>
                    <a:pt x="15" y="71"/>
                  </a:lnTo>
                  <a:lnTo>
                    <a:pt x="7" y="44"/>
                  </a:lnTo>
                  <a:lnTo>
                    <a:pt x="1" y="21"/>
                  </a:lnTo>
                  <a:lnTo>
                    <a:pt x="0" y="5"/>
                  </a:lnTo>
                  <a:lnTo>
                    <a:pt x="4" y="0"/>
                  </a:lnTo>
                  <a:lnTo>
                    <a:pt x="12" y="11"/>
                  </a:lnTo>
                  <a:lnTo>
                    <a:pt x="17" y="20"/>
                  </a:lnTo>
                  <a:lnTo>
                    <a:pt x="23" y="27"/>
                  </a:lnTo>
                  <a:lnTo>
                    <a:pt x="36" y="34"/>
                  </a:lnTo>
                  <a:lnTo>
                    <a:pt x="42" y="36"/>
                  </a:lnTo>
                  <a:lnTo>
                    <a:pt x="47" y="37"/>
                  </a:lnTo>
                  <a:lnTo>
                    <a:pt x="50" y="41"/>
                  </a:lnTo>
                  <a:lnTo>
                    <a:pt x="55" y="43"/>
                  </a:lnTo>
                  <a:lnTo>
                    <a:pt x="59" y="48"/>
                  </a:lnTo>
                  <a:lnTo>
                    <a:pt x="64" y="50"/>
                  </a:lnTo>
                  <a:lnTo>
                    <a:pt x="69" y="54"/>
                  </a:lnTo>
                  <a:lnTo>
                    <a:pt x="74" y="57"/>
                  </a:lnTo>
                  <a:lnTo>
                    <a:pt x="79" y="73"/>
                  </a:lnTo>
                  <a:lnTo>
                    <a:pt x="84" y="89"/>
                  </a:lnTo>
                  <a:lnTo>
                    <a:pt x="89" y="102"/>
                  </a:lnTo>
                  <a:lnTo>
                    <a:pt x="95" y="117"/>
                  </a:lnTo>
                  <a:lnTo>
                    <a:pt x="100" y="130"/>
                  </a:lnTo>
                  <a:lnTo>
                    <a:pt x="105" y="145"/>
                  </a:lnTo>
                  <a:lnTo>
                    <a:pt x="108" y="160"/>
                  </a:lnTo>
                  <a:lnTo>
                    <a:pt x="112" y="176"/>
                  </a:lnTo>
                  <a:lnTo>
                    <a:pt x="113" y="214"/>
                  </a:lnTo>
                  <a:lnTo>
                    <a:pt x="114" y="262"/>
                  </a:lnTo>
                  <a:lnTo>
                    <a:pt x="112" y="307"/>
                  </a:lnTo>
                  <a:lnTo>
                    <a:pt x="106" y="342"/>
                  </a:lnTo>
                  <a:lnTo>
                    <a:pt x="98" y="348"/>
                  </a:lnTo>
                  <a:lnTo>
                    <a:pt x="90" y="354"/>
                  </a:lnTo>
                  <a:lnTo>
                    <a:pt x="82" y="361"/>
                  </a:lnTo>
                  <a:lnTo>
                    <a:pt x="74" y="369"/>
                  </a:lnTo>
                  <a:lnTo>
                    <a:pt x="64" y="376"/>
                  </a:lnTo>
                  <a:lnTo>
                    <a:pt x="55" y="381"/>
                  </a:lnTo>
                  <a:lnTo>
                    <a:pt x="44" y="385"/>
                  </a:lnTo>
                  <a:lnTo>
                    <a:pt x="34" y="386"/>
                  </a:lnTo>
                  <a:close/>
                </a:path>
              </a:pathLst>
            </a:custGeom>
            <a:solidFill>
              <a:srgbClr val="30D8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8"/>
            <p:cNvSpPr>
              <a:spLocks/>
            </p:cNvSpPr>
            <p:nvPr/>
          </p:nvSpPr>
          <p:spPr bwMode="auto">
            <a:xfrm>
              <a:off x="2592" y="3117"/>
              <a:ext cx="331" cy="420"/>
            </a:xfrm>
            <a:custGeom>
              <a:avLst/>
              <a:gdLst>
                <a:gd name="T0" fmla="*/ 34 w 331"/>
                <a:gd name="T1" fmla="*/ 381 h 420"/>
                <a:gd name="T2" fmla="*/ 35 w 331"/>
                <a:gd name="T3" fmla="*/ 286 h 420"/>
                <a:gd name="T4" fmla="*/ 34 w 331"/>
                <a:gd name="T5" fmla="*/ 232 h 420"/>
                <a:gd name="T6" fmla="*/ 29 w 331"/>
                <a:gd name="T7" fmla="*/ 203 h 420"/>
                <a:gd name="T8" fmla="*/ 18 w 331"/>
                <a:gd name="T9" fmla="*/ 171 h 420"/>
                <a:gd name="T10" fmla="*/ 5 w 331"/>
                <a:gd name="T11" fmla="*/ 138 h 420"/>
                <a:gd name="T12" fmla="*/ 8 w 331"/>
                <a:gd name="T13" fmla="*/ 123 h 420"/>
                <a:gd name="T14" fmla="*/ 23 w 331"/>
                <a:gd name="T15" fmla="*/ 123 h 420"/>
                <a:gd name="T16" fmla="*/ 34 w 331"/>
                <a:gd name="T17" fmla="*/ 121 h 420"/>
                <a:gd name="T18" fmla="*/ 48 w 331"/>
                <a:gd name="T19" fmla="*/ 115 h 420"/>
                <a:gd name="T20" fmla="*/ 67 w 331"/>
                <a:gd name="T21" fmla="*/ 219 h 420"/>
                <a:gd name="T22" fmla="*/ 116 w 331"/>
                <a:gd name="T23" fmla="*/ 170 h 420"/>
                <a:gd name="T24" fmla="*/ 108 w 331"/>
                <a:gd name="T25" fmla="*/ 114 h 420"/>
                <a:gd name="T26" fmla="*/ 115 w 331"/>
                <a:gd name="T27" fmla="*/ 82 h 420"/>
                <a:gd name="T28" fmla="*/ 143 w 331"/>
                <a:gd name="T29" fmla="*/ 66 h 420"/>
                <a:gd name="T30" fmla="*/ 175 w 331"/>
                <a:gd name="T31" fmla="*/ 47 h 420"/>
                <a:gd name="T32" fmla="*/ 202 w 331"/>
                <a:gd name="T33" fmla="*/ 37 h 420"/>
                <a:gd name="T34" fmla="*/ 224 w 331"/>
                <a:gd name="T35" fmla="*/ 146 h 420"/>
                <a:gd name="T36" fmla="*/ 283 w 331"/>
                <a:gd name="T37" fmla="*/ 101 h 420"/>
                <a:gd name="T38" fmla="*/ 267 w 331"/>
                <a:gd name="T39" fmla="*/ 30 h 420"/>
                <a:gd name="T40" fmla="*/ 274 w 331"/>
                <a:gd name="T41" fmla="*/ 14 h 420"/>
                <a:gd name="T42" fmla="*/ 285 w 331"/>
                <a:gd name="T43" fmla="*/ 10 h 420"/>
                <a:gd name="T44" fmla="*/ 296 w 331"/>
                <a:gd name="T45" fmla="*/ 5 h 420"/>
                <a:gd name="T46" fmla="*/ 307 w 331"/>
                <a:gd name="T47" fmla="*/ 2 h 420"/>
                <a:gd name="T48" fmla="*/ 322 w 331"/>
                <a:gd name="T49" fmla="*/ 32 h 420"/>
                <a:gd name="T50" fmla="*/ 329 w 331"/>
                <a:gd name="T51" fmla="*/ 94 h 420"/>
                <a:gd name="T52" fmla="*/ 330 w 331"/>
                <a:gd name="T53" fmla="*/ 161 h 420"/>
                <a:gd name="T54" fmla="*/ 319 w 331"/>
                <a:gd name="T55" fmla="*/ 228 h 420"/>
                <a:gd name="T56" fmla="*/ 311 w 331"/>
                <a:gd name="T57" fmla="*/ 281 h 420"/>
                <a:gd name="T58" fmla="*/ 303 w 331"/>
                <a:gd name="T59" fmla="*/ 308 h 420"/>
                <a:gd name="T60" fmla="*/ 291 w 331"/>
                <a:gd name="T61" fmla="*/ 330 h 420"/>
                <a:gd name="T62" fmla="*/ 263 w 331"/>
                <a:gd name="T63" fmla="*/ 350 h 420"/>
                <a:gd name="T64" fmla="*/ 232 w 331"/>
                <a:gd name="T65" fmla="*/ 364 h 420"/>
                <a:gd name="T66" fmla="*/ 213 w 331"/>
                <a:gd name="T67" fmla="*/ 369 h 420"/>
                <a:gd name="T68" fmla="*/ 193 w 331"/>
                <a:gd name="T69" fmla="*/ 375 h 420"/>
                <a:gd name="T70" fmla="*/ 174 w 331"/>
                <a:gd name="T71" fmla="*/ 380 h 420"/>
                <a:gd name="T72" fmla="*/ 158 w 331"/>
                <a:gd name="T73" fmla="*/ 385 h 420"/>
                <a:gd name="T74" fmla="*/ 142 w 331"/>
                <a:gd name="T75" fmla="*/ 390 h 420"/>
                <a:gd name="T76" fmla="*/ 129 w 331"/>
                <a:gd name="T77" fmla="*/ 395 h 420"/>
                <a:gd name="T78" fmla="*/ 119 w 331"/>
                <a:gd name="T79" fmla="*/ 399 h 420"/>
                <a:gd name="T80" fmla="*/ 109 w 331"/>
                <a:gd name="T81" fmla="*/ 400 h 420"/>
                <a:gd name="T82" fmla="*/ 88 w 331"/>
                <a:gd name="T83" fmla="*/ 405 h 420"/>
                <a:gd name="T84" fmla="*/ 67 w 331"/>
                <a:gd name="T85" fmla="*/ 412 h 420"/>
                <a:gd name="T86" fmla="*/ 46 w 331"/>
                <a:gd name="T87" fmla="*/ 418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1" h="420">
                  <a:moveTo>
                    <a:pt x="37" y="420"/>
                  </a:moveTo>
                  <a:lnTo>
                    <a:pt x="34" y="381"/>
                  </a:lnTo>
                  <a:lnTo>
                    <a:pt x="35" y="335"/>
                  </a:lnTo>
                  <a:lnTo>
                    <a:pt x="35" y="286"/>
                  </a:lnTo>
                  <a:lnTo>
                    <a:pt x="32" y="243"/>
                  </a:lnTo>
                  <a:lnTo>
                    <a:pt x="34" y="232"/>
                  </a:lnTo>
                  <a:lnTo>
                    <a:pt x="33" y="218"/>
                  </a:lnTo>
                  <a:lnTo>
                    <a:pt x="29" y="203"/>
                  </a:lnTo>
                  <a:lnTo>
                    <a:pt x="24" y="187"/>
                  </a:lnTo>
                  <a:lnTo>
                    <a:pt x="18" y="171"/>
                  </a:lnTo>
                  <a:lnTo>
                    <a:pt x="12" y="155"/>
                  </a:lnTo>
                  <a:lnTo>
                    <a:pt x="5" y="138"/>
                  </a:lnTo>
                  <a:lnTo>
                    <a:pt x="0" y="123"/>
                  </a:lnTo>
                  <a:lnTo>
                    <a:pt x="8" y="123"/>
                  </a:lnTo>
                  <a:lnTo>
                    <a:pt x="17" y="123"/>
                  </a:lnTo>
                  <a:lnTo>
                    <a:pt x="23" y="123"/>
                  </a:lnTo>
                  <a:lnTo>
                    <a:pt x="29" y="122"/>
                  </a:lnTo>
                  <a:lnTo>
                    <a:pt x="34" y="121"/>
                  </a:lnTo>
                  <a:lnTo>
                    <a:pt x="40" y="118"/>
                  </a:lnTo>
                  <a:lnTo>
                    <a:pt x="48" y="115"/>
                  </a:lnTo>
                  <a:lnTo>
                    <a:pt x="55" y="110"/>
                  </a:lnTo>
                  <a:lnTo>
                    <a:pt x="67" y="219"/>
                  </a:lnTo>
                  <a:lnTo>
                    <a:pt x="118" y="197"/>
                  </a:lnTo>
                  <a:lnTo>
                    <a:pt x="116" y="170"/>
                  </a:lnTo>
                  <a:lnTo>
                    <a:pt x="111" y="142"/>
                  </a:lnTo>
                  <a:lnTo>
                    <a:pt x="108" y="114"/>
                  </a:lnTo>
                  <a:lnTo>
                    <a:pt x="105" y="87"/>
                  </a:lnTo>
                  <a:lnTo>
                    <a:pt x="115" y="82"/>
                  </a:lnTo>
                  <a:lnTo>
                    <a:pt x="127" y="74"/>
                  </a:lnTo>
                  <a:lnTo>
                    <a:pt x="143" y="66"/>
                  </a:lnTo>
                  <a:lnTo>
                    <a:pt x="159" y="56"/>
                  </a:lnTo>
                  <a:lnTo>
                    <a:pt x="175" y="47"/>
                  </a:lnTo>
                  <a:lnTo>
                    <a:pt x="190" y="40"/>
                  </a:lnTo>
                  <a:lnTo>
                    <a:pt x="202" y="37"/>
                  </a:lnTo>
                  <a:lnTo>
                    <a:pt x="210" y="39"/>
                  </a:lnTo>
                  <a:lnTo>
                    <a:pt x="224" y="146"/>
                  </a:lnTo>
                  <a:lnTo>
                    <a:pt x="288" y="128"/>
                  </a:lnTo>
                  <a:lnTo>
                    <a:pt x="283" y="101"/>
                  </a:lnTo>
                  <a:lnTo>
                    <a:pt x="275" y="63"/>
                  </a:lnTo>
                  <a:lnTo>
                    <a:pt x="267" y="30"/>
                  </a:lnTo>
                  <a:lnTo>
                    <a:pt x="267" y="16"/>
                  </a:lnTo>
                  <a:lnTo>
                    <a:pt x="274" y="14"/>
                  </a:lnTo>
                  <a:lnTo>
                    <a:pt x="279" y="13"/>
                  </a:lnTo>
                  <a:lnTo>
                    <a:pt x="285" y="10"/>
                  </a:lnTo>
                  <a:lnTo>
                    <a:pt x="290" y="8"/>
                  </a:lnTo>
                  <a:lnTo>
                    <a:pt x="296" y="5"/>
                  </a:lnTo>
                  <a:lnTo>
                    <a:pt x="301" y="4"/>
                  </a:lnTo>
                  <a:lnTo>
                    <a:pt x="307" y="2"/>
                  </a:lnTo>
                  <a:lnTo>
                    <a:pt x="313" y="0"/>
                  </a:lnTo>
                  <a:lnTo>
                    <a:pt x="322" y="32"/>
                  </a:lnTo>
                  <a:lnTo>
                    <a:pt x="326" y="63"/>
                  </a:lnTo>
                  <a:lnTo>
                    <a:pt x="329" y="94"/>
                  </a:lnTo>
                  <a:lnTo>
                    <a:pt x="331" y="127"/>
                  </a:lnTo>
                  <a:lnTo>
                    <a:pt x="330" y="161"/>
                  </a:lnTo>
                  <a:lnTo>
                    <a:pt x="325" y="195"/>
                  </a:lnTo>
                  <a:lnTo>
                    <a:pt x="319" y="228"/>
                  </a:lnTo>
                  <a:lnTo>
                    <a:pt x="314" y="262"/>
                  </a:lnTo>
                  <a:lnTo>
                    <a:pt x="311" y="281"/>
                  </a:lnTo>
                  <a:lnTo>
                    <a:pt x="307" y="295"/>
                  </a:lnTo>
                  <a:lnTo>
                    <a:pt x="303" y="308"/>
                  </a:lnTo>
                  <a:lnTo>
                    <a:pt x="299" y="319"/>
                  </a:lnTo>
                  <a:lnTo>
                    <a:pt x="291" y="330"/>
                  </a:lnTo>
                  <a:lnTo>
                    <a:pt x="280" y="340"/>
                  </a:lnTo>
                  <a:lnTo>
                    <a:pt x="263" y="350"/>
                  </a:lnTo>
                  <a:lnTo>
                    <a:pt x="239" y="361"/>
                  </a:lnTo>
                  <a:lnTo>
                    <a:pt x="232" y="364"/>
                  </a:lnTo>
                  <a:lnTo>
                    <a:pt x="223" y="367"/>
                  </a:lnTo>
                  <a:lnTo>
                    <a:pt x="213" y="369"/>
                  </a:lnTo>
                  <a:lnTo>
                    <a:pt x="202" y="372"/>
                  </a:lnTo>
                  <a:lnTo>
                    <a:pt x="193" y="375"/>
                  </a:lnTo>
                  <a:lnTo>
                    <a:pt x="183" y="378"/>
                  </a:lnTo>
                  <a:lnTo>
                    <a:pt x="174" y="380"/>
                  </a:lnTo>
                  <a:lnTo>
                    <a:pt x="166" y="384"/>
                  </a:lnTo>
                  <a:lnTo>
                    <a:pt x="158" y="385"/>
                  </a:lnTo>
                  <a:lnTo>
                    <a:pt x="150" y="388"/>
                  </a:lnTo>
                  <a:lnTo>
                    <a:pt x="142" y="390"/>
                  </a:lnTo>
                  <a:lnTo>
                    <a:pt x="135" y="393"/>
                  </a:lnTo>
                  <a:lnTo>
                    <a:pt x="129" y="395"/>
                  </a:lnTo>
                  <a:lnTo>
                    <a:pt x="123" y="396"/>
                  </a:lnTo>
                  <a:lnTo>
                    <a:pt x="119" y="399"/>
                  </a:lnTo>
                  <a:lnTo>
                    <a:pt x="118" y="399"/>
                  </a:lnTo>
                  <a:lnTo>
                    <a:pt x="109" y="400"/>
                  </a:lnTo>
                  <a:lnTo>
                    <a:pt x="99" y="401"/>
                  </a:lnTo>
                  <a:lnTo>
                    <a:pt x="88" y="405"/>
                  </a:lnTo>
                  <a:lnTo>
                    <a:pt x="78" y="409"/>
                  </a:lnTo>
                  <a:lnTo>
                    <a:pt x="67" y="412"/>
                  </a:lnTo>
                  <a:lnTo>
                    <a:pt x="57" y="415"/>
                  </a:lnTo>
                  <a:lnTo>
                    <a:pt x="46" y="418"/>
                  </a:lnTo>
                  <a:lnTo>
                    <a:pt x="37" y="420"/>
                  </a:lnTo>
                  <a:close/>
                </a:path>
              </a:pathLst>
            </a:custGeom>
            <a:solidFill>
              <a:srgbClr val="30D8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p:cNvSpPr>
              <a:spLocks/>
            </p:cNvSpPr>
            <p:nvPr/>
          </p:nvSpPr>
          <p:spPr bwMode="auto">
            <a:xfrm>
              <a:off x="2466" y="3274"/>
              <a:ext cx="45" cy="89"/>
            </a:xfrm>
            <a:custGeom>
              <a:avLst/>
              <a:gdLst>
                <a:gd name="T0" fmla="*/ 8 w 45"/>
                <a:gd name="T1" fmla="*/ 0 h 89"/>
                <a:gd name="T2" fmla="*/ 11 w 45"/>
                <a:gd name="T3" fmla="*/ 7 h 89"/>
                <a:gd name="T4" fmla="*/ 15 w 45"/>
                <a:gd name="T5" fmla="*/ 13 h 89"/>
                <a:gd name="T6" fmla="*/ 18 w 45"/>
                <a:gd name="T7" fmla="*/ 19 h 89"/>
                <a:gd name="T8" fmla="*/ 21 w 45"/>
                <a:gd name="T9" fmla="*/ 28 h 89"/>
                <a:gd name="T10" fmla="*/ 27 w 45"/>
                <a:gd name="T11" fmla="*/ 40 h 89"/>
                <a:gd name="T12" fmla="*/ 36 w 45"/>
                <a:gd name="T13" fmla="*/ 59 h 89"/>
                <a:gd name="T14" fmla="*/ 43 w 45"/>
                <a:gd name="T15" fmla="*/ 77 h 89"/>
                <a:gd name="T16" fmla="*/ 45 w 45"/>
                <a:gd name="T17" fmla="*/ 89 h 89"/>
                <a:gd name="T18" fmla="*/ 27 w 45"/>
                <a:gd name="T19" fmla="*/ 84 h 89"/>
                <a:gd name="T20" fmla="*/ 15 w 45"/>
                <a:gd name="T21" fmla="*/ 73 h 89"/>
                <a:gd name="T22" fmla="*/ 6 w 45"/>
                <a:gd name="T23" fmla="*/ 57 h 89"/>
                <a:gd name="T24" fmla="*/ 3 w 45"/>
                <a:gd name="T25" fmla="*/ 40 h 89"/>
                <a:gd name="T26" fmla="*/ 0 w 45"/>
                <a:gd name="T27" fmla="*/ 23 h 89"/>
                <a:gd name="T28" fmla="*/ 2 w 45"/>
                <a:gd name="T29" fmla="*/ 8 h 89"/>
                <a:gd name="T30" fmla="*/ 4 w 45"/>
                <a:gd name="T31" fmla="*/ 0 h 89"/>
                <a:gd name="T32" fmla="*/ 8 w 45"/>
                <a:gd name="T3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 h="89">
                  <a:moveTo>
                    <a:pt x="8" y="0"/>
                  </a:moveTo>
                  <a:lnTo>
                    <a:pt x="11" y="7"/>
                  </a:lnTo>
                  <a:lnTo>
                    <a:pt x="15" y="13"/>
                  </a:lnTo>
                  <a:lnTo>
                    <a:pt x="18" y="19"/>
                  </a:lnTo>
                  <a:lnTo>
                    <a:pt x="21" y="28"/>
                  </a:lnTo>
                  <a:lnTo>
                    <a:pt x="27" y="40"/>
                  </a:lnTo>
                  <a:lnTo>
                    <a:pt x="36" y="59"/>
                  </a:lnTo>
                  <a:lnTo>
                    <a:pt x="43" y="77"/>
                  </a:lnTo>
                  <a:lnTo>
                    <a:pt x="45" y="89"/>
                  </a:lnTo>
                  <a:lnTo>
                    <a:pt x="27" y="84"/>
                  </a:lnTo>
                  <a:lnTo>
                    <a:pt x="15" y="73"/>
                  </a:lnTo>
                  <a:lnTo>
                    <a:pt x="6" y="57"/>
                  </a:lnTo>
                  <a:lnTo>
                    <a:pt x="3" y="40"/>
                  </a:lnTo>
                  <a:lnTo>
                    <a:pt x="0" y="23"/>
                  </a:lnTo>
                  <a:lnTo>
                    <a:pt x="2" y="8"/>
                  </a:lnTo>
                  <a:lnTo>
                    <a:pt x="4" y="0"/>
                  </a:lnTo>
                  <a:lnTo>
                    <a:pt x="8" y="0"/>
                  </a:lnTo>
                  <a:close/>
                </a:path>
              </a:pathLst>
            </a:custGeom>
            <a:solidFill>
              <a:srgbClr val="6666C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30"/>
            <p:cNvSpPr>
              <a:spLocks/>
            </p:cNvSpPr>
            <p:nvPr/>
          </p:nvSpPr>
          <p:spPr bwMode="auto">
            <a:xfrm>
              <a:off x="2660" y="3188"/>
              <a:ext cx="25" cy="110"/>
            </a:xfrm>
            <a:custGeom>
              <a:avLst/>
              <a:gdLst>
                <a:gd name="T0" fmla="*/ 16 w 25"/>
                <a:gd name="T1" fmla="*/ 110 h 110"/>
                <a:gd name="T2" fmla="*/ 14 w 25"/>
                <a:gd name="T3" fmla="*/ 87 h 110"/>
                <a:gd name="T4" fmla="*/ 9 w 25"/>
                <a:gd name="T5" fmla="*/ 57 h 110"/>
                <a:gd name="T6" fmla="*/ 4 w 25"/>
                <a:gd name="T7" fmla="*/ 29 h 110"/>
                <a:gd name="T8" fmla="*/ 0 w 25"/>
                <a:gd name="T9" fmla="*/ 6 h 110"/>
                <a:gd name="T10" fmla="*/ 0 w 25"/>
                <a:gd name="T11" fmla="*/ 4 h 110"/>
                <a:gd name="T12" fmla="*/ 2 w 25"/>
                <a:gd name="T13" fmla="*/ 1 h 110"/>
                <a:gd name="T14" fmla="*/ 5 w 25"/>
                <a:gd name="T15" fmla="*/ 0 h 110"/>
                <a:gd name="T16" fmla="*/ 13 w 25"/>
                <a:gd name="T17" fmla="*/ 4 h 110"/>
                <a:gd name="T18" fmla="*/ 16 w 25"/>
                <a:gd name="T19" fmla="*/ 24 h 110"/>
                <a:gd name="T20" fmla="*/ 21 w 25"/>
                <a:gd name="T21" fmla="*/ 57 h 110"/>
                <a:gd name="T22" fmla="*/ 25 w 25"/>
                <a:gd name="T23" fmla="*/ 90 h 110"/>
                <a:gd name="T24" fmla="*/ 25 w 25"/>
                <a:gd name="T25" fmla="*/ 108 h 110"/>
                <a:gd name="T26" fmla="*/ 23 w 25"/>
                <a:gd name="T27" fmla="*/ 109 h 110"/>
                <a:gd name="T28" fmla="*/ 21 w 25"/>
                <a:gd name="T29" fmla="*/ 109 h 110"/>
                <a:gd name="T30" fmla="*/ 19 w 25"/>
                <a:gd name="T31" fmla="*/ 110 h 110"/>
                <a:gd name="T32" fmla="*/ 16 w 25"/>
                <a:gd name="T33"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10">
                  <a:moveTo>
                    <a:pt x="16" y="110"/>
                  </a:moveTo>
                  <a:lnTo>
                    <a:pt x="14" y="87"/>
                  </a:lnTo>
                  <a:lnTo>
                    <a:pt x="9" y="57"/>
                  </a:lnTo>
                  <a:lnTo>
                    <a:pt x="4" y="29"/>
                  </a:lnTo>
                  <a:lnTo>
                    <a:pt x="0" y="6"/>
                  </a:lnTo>
                  <a:lnTo>
                    <a:pt x="0" y="4"/>
                  </a:lnTo>
                  <a:lnTo>
                    <a:pt x="2" y="1"/>
                  </a:lnTo>
                  <a:lnTo>
                    <a:pt x="5" y="0"/>
                  </a:lnTo>
                  <a:lnTo>
                    <a:pt x="13" y="4"/>
                  </a:lnTo>
                  <a:lnTo>
                    <a:pt x="16" y="24"/>
                  </a:lnTo>
                  <a:lnTo>
                    <a:pt x="21" y="57"/>
                  </a:lnTo>
                  <a:lnTo>
                    <a:pt x="25" y="90"/>
                  </a:lnTo>
                  <a:lnTo>
                    <a:pt x="25" y="108"/>
                  </a:lnTo>
                  <a:lnTo>
                    <a:pt x="23" y="109"/>
                  </a:lnTo>
                  <a:lnTo>
                    <a:pt x="21" y="109"/>
                  </a:lnTo>
                  <a:lnTo>
                    <a:pt x="19" y="110"/>
                  </a:lnTo>
                  <a:lnTo>
                    <a:pt x="16" y="110"/>
                  </a:lnTo>
                  <a:close/>
                </a:path>
              </a:pathLst>
            </a:custGeom>
            <a:solidFill>
              <a:srgbClr val="30D8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1"/>
            <p:cNvSpPr>
              <a:spLocks/>
            </p:cNvSpPr>
            <p:nvPr/>
          </p:nvSpPr>
          <p:spPr bwMode="auto">
            <a:xfrm>
              <a:off x="2818" y="3121"/>
              <a:ext cx="39" cy="108"/>
            </a:xfrm>
            <a:custGeom>
              <a:avLst/>
              <a:gdLst>
                <a:gd name="T0" fmla="*/ 21 w 39"/>
                <a:gd name="T1" fmla="*/ 108 h 108"/>
                <a:gd name="T2" fmla="*/ 0 w 39"/>
                <a:gd name="T3" fmla="*/ 4 h 108"/>
                <a:gd name="T4" fmla="*/ 1 w 39"/>
                <a:gd name="T5" fmla="*/ 6 h 108"/>
                <a:gd name="T6" fmla="*/ 5 w 39"/>
                <a:gd name="T7" fmla="*/ 8 h 108"/>
                <a:gd name="T8" fmla="*/ 8 w 39"/>
                <a:gd name="T9" fmla="*/ 5 h 108"/>
                <a:gd name="T10" fmla="*/ 13 w 39"/>
                <a:gd name="T11" fmla="*/ 0 h 108"/>
                <a:gd name="T12" fmla="*/ 17 w 39"/>
                <a:gd name="T13" fmla="*/ 14 h 108"/>
                <a:gd name="T14" fmla="*/ 24 w 39"/>
                <a:gd name="T15" fmla="*/ 46 h 108"/>
                <a:gd name="T16" fmla="*/ 32 w 39"/>
                <a:gd name="T17" fmla="*/ 80 h 108"/>
                <a:gd name="T18" fmla="*/ 39 w 39"/>
                <a:gd name="T19" fmla="*/ 102 h 108"/>
                <a:gd name="T20" fmla="*/ 37 w 39"/>
                <a:gd name="T21" fmla="*/ 106 h 108"/>
                <a:gd name="T22" fmla="*/ 32 w 39"/>
                <a:gd name="T23" fmla="*/ 107 h 108"/>
                <a:gd name="T24" fmla="*/ 26 w 39"/>
                <a:gd name="T25" fmla="*/ 107 h 108"/>
                <a:gd name="T26" fmla="*/ 21 w 39"/>
                <a:gd name="T2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108">
                  <a:moveTo>
                    <a:pt x="21" y="108"/>
                  </a:moveTo>
                  <a:lnTo>
                    <a:pt x="0" y="4"/>
                  </a:lnTo>
                  <a:lnTo>
                    <a:pt x="1" y="6"/>
                  </a:lnTo>
                  <a:lnTo>
                    <a:pt x="5" y="8"/>
                  </a:lnTo>
                  <a:lnTo>
                    <a:pt x="8" y="5"/>
                  </a:lnTo>
                  <a:lnTo>
                    <a:pt x="13" y="0"/>
                  </a:lnTo>
                  <a:lnTo>
                    <a:pt x="17" y="14"/>
                  </a:lnTo>
                  <a:lnTo>
                    <a:pt x="24" y="46"/>
                  </a:lnTo>
                  <a:lnTo>
                    <a:pt x="32" y="80"/>
                  </a:lnTo>
                  <a:lnTo>
                    <a:pt x="39" y="102"/>
                  </a:lnTo>
                  <a:lnTo>
                    <a:pt x="37" y="106"/>
                  </a:lnTo>
                  <a:lnTo>
                    <a:pt x="32" y="107"/>
                  </a:lnTo>
                  <a:lnTo>
                    <a:pt x="26" y="107"/>
                  </a:lnTo>
                  <a:lnTo>
                    <a:pt x="21" y="108"/>
                  </a:lnTo>
                  <a:close/>
                </a:path>
              </a:pathLst>
            </a:custGeom>
            <a:solidFill>
              <a:srgbClr val="30D8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6" name="Freeform 32"/>
            <p:cNvSpPr>
              <a:spLocks/>
            </p:cNvSpPr>
            <p:nvPr/>
          </p:nvSpPr>
          <p:spPr bwMode="auto">
            <a:xfrm>
              <a:off x="2475" y="2895"/>
              <a:ext cx="400" cy="316"/>
            </a:xfrm>
            <a:custGeom>
              <a:avLst/>
              <a:gdLst>
                <a:gd name="T0" fmla="*/ 120 w 400"/>
                <a:gd name="T1" fmla="*/ 302 h 316"/>
                <a:gd name="T2" fmla="*/ 106 w 400"/>
                <a:gd name="T3" fmla="*/ 293 h 316"/>
                <a:gd name="T4" fmla="*/ 88 w 400"/>
                <a:gd name="T5" fmla="*/ 284 h 316"/>
                <a:gd name="T6" fmla="*/ 70 w 400"/>
                <a:gd name="T7" fmla="*/ 278 h 316"/>
                <a:gd name="T8" fmla="*/ 47 w 400"/>
                <a:gd name="T9" fmla="*/ 270 h 316"/>
                <a:gd name="T10" fmla="*/ 22 w 400"/>
                <a:gd name="T11" fmla="*/ 251 h 316"/>
                <a:gd name="T12" fmla="*/ 6 w 400"/>
                <a:gd name="T13" fmla="*/ 220 h 316"/>
                <a:gd name="T14" fmla="*/ 0 w 400"/>
                <a:gd name="T15" fmla="*/ 187 h 316"/>
                <a:gd name="T16" fmla="*/ 13 w 400"/>
                <a:gd name="T17" fmla="*/ 148 h 316"/>
                <a:gd name="T18" fmla="*/ 40 w 400"/>
                <a:gd name="T19" fmla="*/ 108 h 316"/>
                <a:gd name="T20" fmla="*/ 70 w 400"/>
                <a:gd name="T21" fmla="*/ 80 h 316"/>
                <a:gd name="T22" fmla="*/ 104 w 400"/>
                <a:gd name="T23" fmla="*/ 53 h 316"/>
                <a:gd name="T24" fmla="*/ 138 w 400"/>
                <a:gd name="T25" fmla="*/ 31 h 316"/>
                <a:gd name="T26" fmla="*/ 165 w 400"/>
                <a:gd name="T27" fmla="*/ 22 h 316"/>
                <a:gd name="T28" fmla="*/ 192 w 400"/>
                <a:gd name="T29" fmla="*/ 16 h 316"/>
                <a:gd name="T30" fmla="*/ 219 w 400"/>
                <a:gd name="T31" fmla="*/ 14 h 316"/>
                <a:gd name="T32" fmla="*/ 252 w 400"/>
                <a:gd name="T33" fmla="*/ 15 h 316"/>
                <a:gd name="T34" fmla="*/ 283 w 400"/>
                <a:gd name="T35" fmla="*/ 14 h 316"/>
                <a:gd name="T36" fmla="*/ 307 w 400"/>
                <a:gd name="T37" fmla="*/ 7 h 316"/>
                <a:gd name="T38" fmla="*/ 333 w 400"/>
                <a:gd name="T39" fmla="*/ 2 h 316"/>
                <a:gd name="T40" fmla="*/ 355 w 400"/>
                <a:gd name="T41" fmla="*/ 4 h 316"/>
                <a:gd name="T42" fmla="*/ 366 w 400"/>
                <a:gd name="T43" fmla="*/ 12 h 316"/>
                <a:gd name="T44" fmla="*/ 375 w 400"/>
                <a:gd name="T45" fmla="*/ 26 h 316"/>
                <a:gd name="T46" fmla="*/ 387 w 400"/>
                <a:gd name="T47" fmla="*/ 75 h 316"/>
                <a:gd name="T48" fmla="*/ 397 w 400"/>
                <a:gd name="T49" fmla="*/ 138 h 316"/>
                <a:gd name="T50" fmla="*/ 400 w 400"/>
                <a:gd name="T51" fmla="*/ 188 h 316"/>
                <a:gd name="T52" fmla="*/ 388 w 400"/>
                <a:gd name="T53" fmla="*/ 202 h 316"/>
                <a:gd name="T54" fmla="*/ 381 w 400"/>
                <a:gd name="T55" fmla="*/ 208 h 316"/>
                <a:gd name="T56" fmla="*/ 369 w 400"/>
                <a:gd name="T57" fmla="*/ 188 h 316"/>
                <a:gd name="T58" fmla="*/ 313 w 400"/>
                <a:gd name="T59" fmla="*/ 213 h 316"/>
                <a:gd name="T60" fmla="*/ 316 w 400"/>
                <a:gd name="T61" fmla="*/ 220 h 316"/>
                <a:gd name="T62" fmla="*/ 303 w 400"/>
                <a:gd name="T63" fmla="*/ 231 h 316"/>
                <a:gd name="T64" fmla="*/ 278 w 400"/>
                <a:gd name="T65" fmla="*/ 245 h 316"/>
                <a:gd name="T66" fmla="*/ 251 w 400"/>
                <a:gd name="T67" fmla="*/ 261 h 316"/>
                <a:gd name="T68" fmla="*/ 222 w 400"/>
                <a:gd name="T69" fmla="*/ 275 h 316"/>
                <a:gd name="T70" fmla="*/ 208 w 400"/>
                <a:gd name="T71" fmla="*/ 273 h 316"/>
                <a:gd name="T72" fmla="*/ 206 w 400"/>
                <a:gd name="T73" fmla="*/ 259 h 316"/>
                <a:gd name="T74" fmla="*/ 156 w 400"/>
                <a:gd name="T75" fmla="*/ 281 h 316"/>
                <a:gd name="T76" fmla="*/ 161 w 400"/>
                <a:gd name="T77" fmla="*/ 294 h 316"/>
                <a:gd name="T78" fmla="*/ 163 w 400"/>
                <a:gd name="T79" fmla="*/ 310 h 316"/>
                <a:gd name="T80" fmla="*/ 134 w 400"/>
                <a:gd name="T81" fmla="*/ 315 h 316"/>
                <a:gd name="T82" fmla="*/ 128 w 400"/>
                <a:gd name="T83" fmla="*/ 309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0" h="316">
                  <a:moveTo>
                    <a:pt x="128" y="309"/>
                  </a:moveTo>
                  <a:lnTo>
                    <a:pt x="120" y="302"/>
                  </a:lnTo>
                  <a:lnTo>
                    <a:pt x="113" y="296"/>
                  </a:lnTo>
                  <a:lnTo>
                    <a:pt x="106" y="293"/>
                  </a:lnTo>
                  <a:lnTo>
                    <a:pt x="97" y="288"/>
                  </a:lnTo>
                  <a:lnTo>
                    <a:pt x="88" y="284"/>
                  </a:lnTo>
                  <a:lnTo>
                    <a:pt x="79" y="281"/>
                  </a:lnTo>
                  <a:lnTo>
                    <a:pt x="70" y="278"/>
                  </a:lnTo>
                  <a:lnTo>
                    <a:pt x="61" y="274"/>
                  </a:lnTo>
                  <a:lnTo>
                    <a:pt x="47" y="270"/>
                  </a:lnTo>
                  <a:lnTo>
                    <a:pt x="33" y="262"/>
                  </a:lnTo>
                  <a:lnTo>
                    <a:pt x="22" y="251"/>
                  </a:lnTo>
                  <a:lnTo>
                    <a:pt x="13" y="236"/>
                  </a:lnTo>
                  <a:lnTo>
                    <a:pt x="6" y="220"/>
                  </a:lnTo>
                  <a:lnTo>
                    <a:pt x="1" y="203"/>
                  </a:lnTo>
                  <a:lnTo>
                    <a:pt x="0" y="187"/>
                  </a:lnTo>
                  <a:lnTo>
                    <a:pt x="1" y="173"/>
                  </a:lnTo>
                  <a:lnTo>
                    <a:pt x="13" y="148"/>
                  </a:lnTo>
                  <a:lnTo>
                    <a:pt x="27" y="125"/>
                  </a:lnTo>
                  <a:lnTo>
                    <a:pt x="40" y="108"/>
                  </a:lnTo>
                  <a:lnTo>
                    <a:pt x="54" y="93"/>
                  </a:lnTo>
                  <a:lnTo>
                    <a:pt x="70" y="80"/>
                  </a:lnTo>
                  <a:lnTo>
                    <a:pt x="86" y="66"/>
                  </a:lnTo>
                  <a:lnTo>
                    <a:pt x="104" y="53"/>
                  </a:lnTo>
                  <a:lnTo>
                    <a:pt x="124" y="37"/>
                  </a:lnTo>
                  <a:lnTo>
                    <a:pt x="138" y="31"/>
                  </a:lnTo>
                  <a:lnTo>
                    <a:pt x="151" y="26"/>
                  </a:lnTo>
                  <a:lnTo>
                    <a:pt x="165" y="22"/>
                  </a:lnTo>
                  <a:lnTo>
                    <a:pt x="178" y="18"/>
                  </a:lnTo>
                  <a:lnTo>
                    <a:pt x="192" y="16"/>
                  </a:lnTo>
                  <a:lnTo>
                    <a:pt x="205" y="15"/>
                  </a:lnTo>
                  <a:lnTo>
                    <a:pt x="219" y="14"/>
                  </a:lnTo>
                  <a:lnTo>
                    <a:pt x="233" y="14"/>
                  </a:lnTo>
                  <a:lnTo>
                    <a:pt x="252" y="15"/>
                  </a:lnTo>
                  <a:lnTo>
                    <a:pt x="269" y="15"/>
                  </a:lnTo>
                  <a:lnTo>
                    <a:pt x="283" y="14"/>
                  </a:lnTo>
                  <a:lnTo>
                    <a:pt x="295" y="10"/>
                  </a:lnTo>
                  <a:lnTo>
                    <a:pt x="307" y="7"/>
                  </a:lnTo>
                  <a:lnTo>
                    <a:pt x="319" y="5"/>
                  </a:lnTo>
                  <a:lnTo>
                    <a:pt x="333" y="2"/>
                  </a:lnTo>
                  <a:lnTo>
                    <a:pt x="349" y="0"/>
                  </a:lnTo>
                  <a:lnTo>
                    <a:pt x="355" y="4"/>
                  </a:lnTo>
                  <a:lnTo>
                    <a:pt x="360" y="7"/>
                  </a:lnTo>
                  <a:lnTo>
                    <a:pt x="366" y="12"/>
                  </a:lnTo>
                  <a:lnTo>
                    <a:pt x="371" y="16"/>
                  </a:lnTo>
                  <a:lnTo>
                    <a:pt x="375" y="26"/>
                  </a:lnTo>
                  <a:lnTo>
                    <a:pt x="381" y="47"/>
                  </a:lnTo>
                  <a:lnTo>
                    <a:pt x="387" y="75"/>
                  </a:lnTo>
                  <a:lnTo>
                    <a:pt x="393" y="106"/>
                  </a:lnTo>
                  <a:lnTo>
                    <a:pt x="397" y="138"/>
                  </a:lnTo>
                  <a:lnTo>
                    <a:pt x="400" y="166"/>
                  </a:lnTo>
                  <a:lnTo>
                    <a:pt x="400" y="188"/>
                  </a:lnTo>
                  <a:lnTo>
                    <a:pt x="397" y="199"/>
                  </a:lnTo>
                  <a:lnTo>
                    <a:pt x="388" y="202"/>
                  </a:lnTo>
                  <a:lnTo>
                    <a:pt x="384" y="205"/>
                  </a:lnTo>
                  <a:lnTo>
                    <a:pt x="381" y="208"/>
                  </a:lnTo>
                  <a:lnTo>
                    <a:pt x="373" y="207"/>
                  </a:lnTo>
                  <a:lnTo>
                    <a:pt x="369" y="188"/>
                  </a:lnTo>
                  <a:lnTo>
                    <a:pt x="311" y="208"/>
                  </a:lnTo>
                  <a:lnTo>
                    <a:pt x="313" y="213"/>
                  </a:lnTo>
                  <a:lnTo>
                    <a:pt x="314" y="216"/>
                  </a:lnTo>
                  <a:lnTo>
                    <a:pt x="316" y="220"/>
                  </a:lnTo>
                  <a:lnTo>
                    <a:pt x="317" y="225"/>
                  </a:lnTo>
                  <a:lnTo>
                    <a:pt x="303" y="231"/>
                  </a:lnTo>
                  <a:lnTo>
                    <a:pt x="291" y="237"/>
                  </a:lnTo>
                  <a:lnTo>
                    <a:pt x="278" y="245"/>
                  </a:lnTo>
                  <a:lnTo>
                    <a:pt x="264" y="253"/>
                  </a:lnTo>
                  <a:lnTo>
                    <a:pt x="251" y="261"/>
                  </a:lnTo>
                  <a:lnTo>
                    <a:pt x="237" y="268"/>
                  </a:lnTo>
                  <a:lnTo>
                    <a:pt x="222" y="275"/>
                  </a:lnTo>
                  <a:lnTo>
                    <a:pt x="208" y="283"/>
                  </a:lnTo>
                  <a:lnTo>
                    <a:pt x="208" y="273"/>
                  </a:lnTo>
                  <a:lnTo>
                    <a:pt x="208" y="266"/>
                  </a:lnTo>
                  <a:lnTo>
                    <a:pt x="206" y="259"/>
                  </a:lnTo>
                  <a:lnTo>
                    <a:pt x="200" y="256"/>
                  </a:lnTo>
                  <a:lnTo>
                    <a:pt x="156" y="281"/>
                  </a:lnTo>
                  <a:lnTo>
                    <a:pt x="158" y="289"/>
                  </a:lnTo>
                  <a:lnTo>
                    <a:pt x="161" y="294"/>
                  </a:lnTo>
                  <a:lnTo>
                    <a:pt x="162" y="300"/>
                  </a:lnTo>
                  <a:lnTo>
                    <a:pt x="163" y="310"/>
                  </a:lnTo>
                  <a:lnTo>
                    <a:pt x="144" y="316"/>
                  </a:lnTo>
                  <a:lnTo>
                    <a:pt x="134" y="315"/>
                  </a:lnTo>
                  <a:lnTo>
                    <a:pt x="130" y="311"/>
                  </a:lnTo>
                  <a:lnTo>
                    <a:pt x="128" y="309"/>
                  </a:lnTo>
                  <a:close/>
                </a:path>
              </a:pathLst>
            </a:custGeom>
            <a:solidFill>
              <a:srgbClr val="30D8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7" name="Freeform 33"/>
            <p:cNvSpPr>
              <a:spLocks/>
            </p:cNvSpPr>
            <p:nvPr/>
          </p:nvSpPr>
          <p:spPr bwMode="auto">
            <a:xfrm>
              <a:off x="2595" y="2850"/>
              <a:ext cx="101" cy="60"/>
            </a:xfrm>
            <a:custGeom>
              <a:avLst/>
              <a:gdLst>
                <a:gd name="T0" fmla="*/ 0 w 101"/>
                <a:gd name="T1" fmla="*/ 60 h 60"/>
                <a:gd name="T2" fmla="*/ 4 w 101"/>
                <a:gd name="T3" fmla="*/ 52 h 60"/>
                <a:gd name="T4" fmla="*/ 13 w 101"/>
                <a:gd name="T5" fmla="*/ 43 h 60"/>
                <a:gd name="T6" fmla="*/ 25 w 101"/>
                <a:gd name="T7" fmla="*/ 33 h 60"/>
                <a:gd name="T8" fmla="*/ 40 w 101"/>
                <a:gd name="T9" fmla="*/ 23 h 60"/>
                <a:gd name="T10" fmla="*/ 54 w 101"/>
                <a:gd name="T11" fmla="*/ 14 h 60"/>
                <a:gd name="T12" fmla="*/ 69 w 101"/>
                <a:gd name="T13" fmla="*/ 7 h 60"/>
                <a:gd name="T14" fmla="*/ 81 w 101"/>
                <a:gd name="T15" fmla="*/ 2 h 60"/>
                <a:gd name="T16" fmla="*/ 90 w 101"/>
                <a:gd name="T17" fmla="*/ 0 h 60"/>
                <a:gd name="T18" fmla="*/ 94 w 101"/>
                <a:gd name="T19" fmla="*/ 6 h 60"/>
                <a:gd name="T20" fmla="*/ 99 w 101"/>
                <a:gd name="T21" fmla="*/ 16 h 60"/>
                <a:gd name="T22" fmla="*/ 101 w 101"/>
                <a:gd name="T23" fmla="*/ 25 h 60"/>
                <a:gd name="T24" fmla="*/ 101 w 101"/>
                <a:gd name="T25" fmla="*/ 32 h 60"/>
                <a:gd name="T26" fmla="*/ 81 w 101"/>
                <a:gd name="T27" fmla="*/ 32 h 60"/>
                <a:gd name="T28" fmla="*/ 65 w 101"/>
                <a:gd name="T29" fmla="*/ 34 h 60"/>
                <a:gd name="T30" fmla="*/ 52 w 101"/>
                <a:gd name="T31" fmla="*/ 38 h 60"/>
                <a:gd name="T32" fmla="*/ 42 w 101"/>
                <a:gd name="T33" fmla="*/ 41 h 60"/>
                <a:gd name="T34" fmla="*/ 32 w 101"/>
                <a:gd name="T35" fmla="*/ 46 h 60"/>
                <a:gd name="T36" fmla="*/ 22 w 101"/>
                <a:gd name="T37" fmla="*/ 51 h 60"/>
                <a:gd name="T38" fmla="*/ 13 w 101"/>
                <a:gd name="T39" fmla="*/ 56 h 60"/>
                <a:gd name="T40" fmla="*/ 0 w 101"/>
                <a:gd name="T4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60">
                  <a:moveTo>
                    <a:pt x="0" y="60"/>
                  </a:moveTo>
                  <a:lnTo>
                    <a:pt x="4" y="52"/>
                  </a:lnTo>
                  <a:lnTo>
                    <a:pt x="13" y="43"/>
                  </a:lnTo>
                  <a:lnTo>
                    <a:pt x="25" y="33"/>
                  </a:lnTo>
                  <a:lnTo>
                    <a:pt x="40" y="23"/>
                  </a:lnTo>
                  <a:lnTo>
                    <a:pt x="54" y="14"/>
                  </a:lnTo>
                  <a:lnTo>
                    <a:pt x="69" y="7"/>
                  </a:lnTo>
                  <a:lnTo>
                    <a:pt x="81" y="2"/>
                  </a:lnTo>
                  <a:lnTo>
                    <a:pt x="90" y="0"/>
                  </a:lnTo>
                  <a:lnTo>
                    <a:pt x="94" y="6"/>
                  </a:lnTo>
                  <a:lnTo>
                    <a:pt x="99" y="16"/>
                  </a:lnTo>
                  <a:lnTo>
                    <a:pt x="101" y="25"/>
                  </a:lnTo>
                  <a:lnTo>
                    <a:pt x="101" y="32"/>
                  </a:lnTo>
                  <a:lnTo>
                    <a:pt x="81" y="32"/>
                  </a:lnTo>
                  <a:lnTo>
                    <a:pt x="65" y="34"/>
                  </a:lnTo>
                  <a:lnTo>
                    <a:pt x="52" y="38"/>
                  </a:lnTo>
                  <a:lnTo>
                    <a:pt x="42" y="41"/>
                  </a:lnTo>
                  <a:lnTo>
                    <a:pt x="32" y="46"/>
                  </a:lnTo>
                  <a:lnTo>
                    <a:pt x="22" y="51"/>
                  </a:lnTo>
                  <a:lnTo>
                    <a:pt x="13" y="56"/>
                  </a:lnTo>
                  <a:lnTo>
                    <a:pt x="0" y="60"/>
                  </a:lnTo>
                  <a:close/>
                </a:path>
              </a:pathLst>
            </a:custGeom>
            <a:solidFill>
              <a:srgbClr val="6666C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9" name="Freeform 34"/>
            <p:cNvSpPr>
              <a:spLocks/>
            </p:cNvSpPr>
            <p:nvPr/>
          </p:nvSpPr>
          <p:spPr bwMode="auto">
            <a:xfrm>
              <a:off x="2699" y="2805"/>
              <a:ext cx="33" cy="75"/>
            </a:xfrm>
            <a:custGeom>
              <a:avLst/>
              <a:gdLst>
                <a:gd name="T0" fmla="*/ 18 w 33"/>
                <a:gd name="T1" fmla="*/ 75 h 75"/>
                <a:gd name="T2" fmla="*/ 13 w 33"/>
                <a:gd name="T3" fmla="*/ 59 h 75"/>
                <a:gd name="T4" fmla="*/ 6 w 33"/>
                <a:gd name="T5" fmla="*/ 43 h 75"/>
                <a:gd name="T6" fmla="*/ 1 w 33"/>
                <a:gd name="T7" fmla="*/ 29 h 75"/>
                <a:gd name="T8" fmla="*/ 0 w 33"/>
                <a:gd name="T9" fmla="*/ 15 h 75"/>
                <a:gd name="T10" fmla="*/ 6 w 33"/>
                <a:gd name="T11" fmla="*/ 13 h 75"/>
                <a:gd name="T12" fmla="*/ 12 w 33"/>
                <a:gd name="T13" fmla="*/ 9 h 75"/>
                <a:gd name="T14" fmla="*/ 18 w 33"/>
                <a:gd name="T15" fmla="*/ 5 h 75"/>
                <a:gd name="T16" fmla="*/ 24 w 33"/>
                <a:gd name="T17" fmla="*/ 0 h 75"/>
                <a:gd name="T18" fmla="*/ 28 w 33"/>
                <a:gd name="T19" fmla="*/ 40 h 75"/>
                <a:gd name="T20" fmla="*/ 30 w 33"/>
                <a:gd name="T21" fmla="*/ 61 h 75"/>
                <a:gd name="T22" fmla="*/ 31 w 33"/>
                <a:gd name="T23" fmla="*/ 70 h 75"/>
                <a:gd name="T24" fmla="*/ 33 w 33"/>
                <a:gd name="T25" fmla="*/ 75 h 75"/>
                <a:gd name="T26" fmla="*/ 29 w 33"/>
                <a:gd name="T27" fmla="*/ 75 h 75"/>
                <a:gd name="T28" fmla="*/ 25 w 33"/>
                <a:gd name="T29" fmla="*/ 75 h 75"/>
                <a:gd name="T30" fmla="*/ 22 w 33"/>
                <a:gd name="T31" fmla="*/ 75 h 75"/>
                <a:gd name="T32" fmla="*/ 18 w 33"/>
                <a:gd name="T33"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75">
                  <a:moveTo>
                    <a:pt x="18" y="75"/>
                  </a:moveTo>
                  <a:lnTo>
                    <a:pt x="13" y="59"/>
                  </a:lnTo>
                  <a:lnTo>
                    <a:pt x="6" y="43"/>
                  </a:lnTo>
                  <a:lnTo>
                    <a:pt x="1" y="29"/>
                  </a:lnTo>
                  <a:lnTo>
                    <a:pt x="0" y="15"/>
                  </a:lnTo>
                  <a:lnTo>
                    <a:pt x="6" y="13"/>
                  </a:lnTo>
                  <a:lnTo>
                    <a:pt x="12" y="9"/>
                  </a:lnTo>
                  <a:lnTo>
                    <a:pt x="18" y="5"/>
                  </a:lnTo>
                  <a:lnTo>
                    <a:pt x="24" y="0"/>
                  </a:lnTo>
                  <a:lnTo>
                    <a:pt x="28" y="40"/>
                  </a:lnTo>
                  <a:lnTo>
                    <a:pt x="30" y="61"/>
                  </a:lnTo>
                  <a:lnTo>
                    <a:pt x="31" y="70"/>
                  </a:lnTo>
                  <a:lnTo>
                    <a:pt x="33" y="75"/>
                  </a:lnTo>
                  <a:lnTo>
                    <a:pt x="29" y="75"/>
                  </a:lnTo>
                  <a:lnTo>
                    <a:pt x="25" y="75"/>
                  </a:lnTo>
                  <a:lnTo>
                    <a:pt x="22" y="75"/>
                  </a:lnTo>
                  <a:lnTo>
                    <a:pt x="18" y="75"/>
                  </a:lnTo>
                  <a:close/>
                </a:path>
              </a:pathLst>
            </a:custGeom>
            <a:solidFill>
              <a:srgbClr val="30D8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0" name="Freeform 35"/>
            <p:cNvSpPr>
              <a:spLocks/>
            </p:cNvSpPr>
            <p:nvPr/>
          </p:nvSpPr>
          <p:spPr bwMode="auto">
            <a:xfrm>
              <a:off x="3001" y="2619"/>
              <a:ext cx="19" cy="45"/>
            </a:xfrm>
            <a:custGeom>
              <a:avLst/>
              <a:gdLst>
                <a:gd name="T0" fmla="*/ 5 w 19"/>
                <a:gd name="T1" fmla="*/ 4 h 45"/>
                <a:gd name="T2" fmla="*/ 8 w 19"/>
                <a:gd name="T3" fmla="*/ 0 h 45"/>
                <a:gd name="T4" fmla="*/ 12 w 19"/>
                <a:gd name="T5" fmla="*/ 0 h 45"/>
                <a:gd name="T6" fmla="*/ 16 w 19"/>
                <a:gd name="T7" fmla="*/ 0 h 45"/>
                <a:gd name="T8" fmla="*/ 19 w 19"/>
                <a:gd name="T9" fmla="*/ 2 h 45"/>
                <a:gd name="T10" fmla="*/ 19 w 19"/>
                <a:gd name="T11" fmla="*/ 12 h 45"/>
                <a:gd name="T12" fmla="*/ 17 w 19"/>
                <a:gd name="T13" fmla="*/ 23 h 45"/>
                <a:gd name="T14" fmla="*/ 13 w 19"/>
                <a:gd name="T15" fmla="*/ 34 h 45"/>
                <a:gd name="T16" fmla="*/ 10 w 19"/>
                <a:gd name="T17" fmla="*/ 41 h 45"/>
                <a:gd name="T18" fmla="*/ 2 w 19"/>
                <a:gd name="T19" fmla="*/ 45 h 45"/>
                <a:gd name="T20" fmla="*/ 0 w 19"/>
                <a:gd name="T21" fmla="*/ 35 h 45"/>
                <a:gd name="T22" fmla="*/ 2 w 19"/>
                <a:gd name="T23" fmla="*/ 20 h 45"/>
                <a:gd name="T24" fmla="*/ 5 w 19"/>
                <a:gd name="T25" fmla="*/ 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45">
                  <a:moveTo>
                    <a:pt x="5" y="4"/>
                  </a:moveTo>
                  <a:lnTo>
                    <a:pt x="8" y="0"/>
                  </a:lnTo>
                  <a:lnTo>
                    <a:pt x="12" y="0"/>
                  </a:lnTo>
                  <a:lnTo>
                    <a:pt x="16" y="0"/>
                  </a:lnTo>
                  <a:lnTo>
                    <a:pt x="19" y="2"/>
                  </a:lnTo>
                  <a:lnTo>
                    <a:pt x="19" y="12"/>
                  </a:lnTo>
                  <a:lnTo>
                    <a:pt x="17" y="23"/>
                  </a:lnTo>
                  <a:lnTo>
                    <a:pt x="13" y="34"/>
                  </a:lnTo>
                  <a:lnTo>
                    <a:pt x="10" y="41"/>
                  </a:lnTo>
                  <a:lnTo>
                    <a:pt x="2" y="45"/>
                  </a:lnTo>
                  <a:lnTo>
                    <a:pt x="0" y="35"/>
                  </a:lnTo>
                  <a:lnTo>
                    <a:pt x="2" y="20"/>
                  </a:lnTo>
                  <a:lnTo>
                    <a:pt x="5" y="4"/>
                  </a:lnTo>
                  <a:close/>
                </a:path>
              </a:pathLst>
            </a:custGeom>
            <a:solidFill>
              <a:srgbClr val="FFD6B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1" name="Freeform 36"/>
            <p:cNvSpPr>
              <a:spLocks/>
            </p:cNvSpPr>
            <p:nvPr/>
          </p:nvSpPr>
          <p:spPr bwMode="auto">
            <a:xfrm>
              <a:off x="2825" y="2634"/>
              <a:ext cx="160" cy="80"/>
            </a:xfrm>
            <a:custGeom>
              <a:avLst/>
              <a:gdLst>
                <a:gd name="T0" fmla="*/ 160 w 160"/>
                <a:gd name="T1" fmla="*/ 0 h 80"/>
                <a:gd name="T2" fmla="*/ 159 w 160"/>
                <a:gd name="T3" fmla="*/ 20 h 80"/>
                <a:gd name="T4" fmla="*/ 156 w 160"/>
                <a:gd name="T5" fmla="*/ 42 h 80"/>
                <a:gd name="T6" fmla="*/ 154 w 160"/>
                <a:gd name="T7" fmla="*/ 63 h 80"/>
                <a:gd name="T8" fmla="*/ 149 w 160"/>
                <a:gd name="T9" fmla="*/ 78 h 80"/>
                <a:gd name="T10" fmla="*/ 133 w 160"/>
                <a:gd name="T11" fmla="*/ 74 h 80"/>
                <a:gd name="T12" fmla="*/ 116 w 160"/>
                <a:gd name="T13" fmla="*/ 72 h 80"/>
                <a:gd name="T14" fmla="*/ 100 w 160"/>
                <a:gd name="T15" fmla="*/ 71 h 80"/>
                <a:gd name="T16" fmla="*/ 84 w 160"/>
                <a:gd name="T17" fmla="*/ 71 h 80"/>
                <a:gd name="T18" fmla="*/ 69 w 160"/>
                <a:gd name="T19" fmla="*/ 72 h 80"/>
                <a:gd name="T20" fmla="*/ 53 w 160"/>
                <a:gd name="T21" fmla="*/ 73 h 80"/>
                <a:gd name="T22" fmla="*/ 37 w 160"/>
                <a:gd name="T23" fmla="*/ 77 h 80"/>
                <a:gd name="T24" fmla="*/ 22 w 160"/>
                <a:gd name="T25" fmla="*/ 80 h 80"/>
                <a:gd name="T26" fmla="*/ 16 w 160"/>
                <a:gd name="T27" fmla="*/ 68 h 80"/>
                <a:gd name="T28" fmla="*/ 14 w 160"/>
                <a:gd name="T29" fmla="*/ 48 h 80"/>
                <a:gd name="T30" fmla="*/ 9 w 160"/>
                <a:gd name="T31" fmla="*/ 26 h 80"/>
                <a:gd name="T32" fmla="*/ 0 w 160"/>
                <a:gd name="T33" fmla="*/ 8 h 80"/>
                <a:gd name="T34" fmla="*/ 6 w 160"/>
                <a:gd name="T35" fmla="*/ 10 h 80"/>
                <a:gd name="T36" fmla="*/ 14 w 160"/>
                <a:gd name="T37" fmla="*/ 15 h 80"/>
                <a:gd name="T38" fmla="*/ 20 w 160"/>
                <a:gd name="T39" fmla="*/ 20 h 80"/>
                <a:gd name="T40" fmla="*/ 25 w 160"/>
                <a:gd name="T41" fmla="*/ 24 h 80"/>
                <a:gd name="T42" fmla="*/ 32 w 160"/>
                <a:gd name="T43" fmla="*/ 31 h 80"/>
                <a:gd name="T44" fmla="*/ 37 w 160"/>
                <a:gd name="T45" fmla="*/ 37 h 80"/>
                <a:gd name="T46" fmla="*/ 42 w 160"/>
                <a:gd name="T47" fmla="*/ 41 h 80"/>
                <a:gd name="T48" fmla="*/ 47 w 160"/>
                <a:gd name="T49" fmla="*/ 43 h 80"/>
                <a:gd name="T50" fmla="*/ 52 w 160"/>
                <a:gd name="T51" fmla="*/ 45 h 80"/>
                <a:gd name="T52" fmla="*/ 58 w 160"/>
                <a:gd name="T53" fmla="*/ 46 h 80"/>
                <a:gd name="T54" fmla="*/ 65 w 160"/>
                <a:gd name="T55" fmla="*/ 46 h 80"/>
                <a:gd name="T56" fmla="*/ 76 w 160"/>
                <a:gd name="T57" fmla="*/ 46 h 80"/>
                <a:gd name="T58" fmla="*/ 92 w 160"/>
                <a:gd name="T59" fmla="*/ 46 h 80"/>
                <a:gd name="T60" fmla="*/ 105 w 160"/>
                <a:gd name="T61" fmla="*/ 42 h 80"/>
                <a:gd name="T62" fmla="*/ 116 w 160"/>
                <a:gd name="T63" fmla="*/ 37 h 80"/>
                <a:gd name="T64" fmla="*/ 124 w 160"/>
                <a:gd name="T65" fmla="*/ 31 h 80"/>
                <a:gd name="T66" fmla="*/ 133 w 160"/>
                <a:gd name="T67" fmla="*/ 24 h 80"/>
                <a:gd name="T68" fmla="*/ 140 w 160"/>
                <a:gd name="T69" fmla="*/ 15 h 80"/>
                <a:gd name="T70" fmla="*/ 149 w 160"/>
                <a:gd name="T71" fmla="*/ 8 h 80"/>
                <a:gd name="T72" fmla="*/ 160 w 160"/>
                <a:gd name="T7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0" h="80">
                  <a:moveTo>
                    <a:pt x="160" y="0"/>
                  </a:moveTo>
                  <a:lnTo>
                    <a:pt x="159" y="20"/>
                  </a:lnTo>
                  <a:lnTo>
                    <a:pt x="156" y="42"/>
                  </a:lnTo>
                  <a:lnTo>
                    <a:pt x="154" y="63"/>
                  </a:lnTo>
                  <a:lnTo>
                    <a:pt x="149" y="78"/>
                  </a:lnTo>
                  <a:lnTo>
                    <a:pt x="133" y="74"/>
                  </a:lnTo>
                  <a:lnTo>
                    <a:pt x="116" y="72"/>
                  </a:lnTo>
                  <a:lnTo>
                    <a:pt x="100" y="71"/>
                  </a:lnTo>
                  <a:lnTo>
                    <a:pt x="84" y="71"/>
                  </a:lnTo>
                  <a:lnTo>
                    <a:pt x="69" y="72"/>
                  </a:lnTo>
                  <a:lnTo>
                    <a:pt x="53" y="73"/>
                  </a:lnTo>
                  <a:lnTo>
                    <a:pt x="37" y="77"/>
                  </a:lnTo>
                  <a:lnTo>
                    <a:pt x="22" y="80"/>
                  </a:lnTo>
                  <a:lnTo>
                    <a:pt x="16" y="68"/>
                  </a:lnTo>
                  <a:lnTo>
                    <a:pt x="14" y="48"/>
                  </a:lnTo>
                  <a:lnTo>
                    <a:pt x="9" y="26"/>
                  </a:lnTo>
                  <a:lnTo>
                    <a:pt x="0" y="8"/>
                  </a:lnTo>
                  <a:lnTo>
                    <a:pt x="6" y="10"/>
                  </a:lnTo>
                  <a:lnTo>
                    <a:pt x="14" y="15"/>
                  </a:lnTo>
                  <a:lnTo>
                    <a:pt x="20" y="20"/>
                  </a:lnTo>
                  <a:lnTo>
                    <a:pt x="25" y="24"/>
                  </a:lnTo>
                  <a:lnTo>
                    <a:pt x="32" y="31"/>
                  </a:lnTo>
                  <a:lnTo>
                    <a:pt x="37" y="37"/>
                  </a:lnTo>
                  <a:lnTo>
                    <a:pt x="42" y="41"/>
                  </a:lnTo>
                  <a:lnTo>
                    <a:pt x="47" y="43"/>
                  </a:lnTo>
                  <a:lnTo>
                    <a:pt x="52" y="45"/>
                  </a:lnTo>
                  <a:lnTo>
                    <a:pt x="58" y="46"/>
                  </a:lnTo>
                  <a:lnTo>
                    <a:pt x="65" y="46"/>
                  </a:lnTo>
                  <a:lnTo>
                    <a:pt x="76" y="46"/>
                  </a:lnTo>
                  <a:lnTo>
                    <a:pt x="92" y="46"/>
                  </a:lnTo>
                  <a:lnTo>
                    <a:pt x="105" y="42"/>
                  </a:lnTo>
                  <a:lnTo>
                    <a:pt x="116" y="37"/>
                  </a:lnTo>
                  <a:lnTo>
                    <a:pt x="124" y="31"/>
                  </a:lnTo>
                  <a:lnTo>
                    <a:pt x="133" y="24"/>
                  </a:lnTo>
                  <a:lnTo>
                    <a:pt x="140" y="15"/>
                  </a:lnTo>
                  <a:lnTo>
                    <a:pt x="149" y="8"/>
                  </a:lnTo>
                  <a:lnTo>
                    <a:pt x="160" y="0"/>
                  </a:lnTo>
                  <a:close/>
                </a:path>
              </a:pathLst>
            </a:custGeom>
            <a:solidFill>
              <a:srgbClr val="FFD6B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2" name="Freeform 37"/>
            <p:cNvSpPr>
              <a:spLocks/>
            </p:cNvSpPr>
            <p:nvPr/>
          </p:nvSpPr>
          <p:spPr bwMode="auto">
            <a:xfrm>
              <a:off x="2782" y="2625"/>
              <a:ext cx="28" cy="44"/>
            </a:xfrm>
            <a:custGeom>
              <a:avLst/>
              <a:gdLst>
                <a:gd name="T0" fmla="*/ 23 w 28"/>
                <a:gd name="T1" fmla="*/ 3 h 44"/>
                <a:gd name="T2" fmla="*/ 23 w 28"/>
                <a:gd name="T3" fmla="*/ 13 h 44"/>
                <a:gd name="T4" fmla="*/ 28 w 28"/>
                <a:gd name="T5" fmla="*/ 32 h 44"/>
                <a:gd name="T6" fmla="*/ 28 w 28"/>
                <a:gd name="T7" fmla="*/ 44 h 44"/>
                <a:gd name="T8" fmla="*/ 12 w 28"/>
                <a:gd name="T9" fmla="*/ 37 h 44"/>
                <a:gd name="T10" fmla="*/ 7 w 28"/>
                <a:gd name="T11" fmla="*/ 29 h 44"/>
                <a:gd name="T12" fmla="*/ 3 w 28"/>
                <a:gd name="T13" fmla="*/ 21 h 44"/>
                <a:gd name="T14" fmla="*/ 0 w 28"/>
                <a:gd name="T15" fmla="*/ 11 h 44"/>
                <a:gd name="T16" fmla="*/ 3 w 28"/>
                <a:gd name="T17" fmla="*/ 1 h 44"/>
                <a:gd name="T18" fmla="*/ 7 w 28"/>
                <a:gd name="T19" fmla="*/ 1 h 44"/>
                <a:gd name="T20" fmla="*/ 11 w 28"/>
                <a:gd name="T21" fmla="*/ 0 h 44"/>
                <a:gd name="T22" fmla="*/ 16 w 28"/>
                <a:gd name="T23" fmla="*/ 1 h 44"/>
                <a:gd name="T24" fmla="*/ 23 w 28"/>
                <a:gd name="T25" fmla="*/ 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44">
                  <a:moveTo>
                    <a:pt x="23" y="3"/>
                  </a:moveTo>
                  <a:lnTo>
                    <a:pt x="23" y="13"/>
                  </a:lnTo>
                  <a:lnTo>
                    <a:pt x="28" y="32"/>
                  </a:lnTo>
                  <a:lnTo>
                    <a:pt x="28" y="44"/>
                  </a:lnTo>
                  <a:lnTo>
                    <a:pt x="12" y="37"/>
                  </a:lnTo>
                  <a:lnTo>
                    <a:pt x="7" y="29"/>
                  </a:lnTo>
                  <a:lnTo>
                    <a:pt x="3" y="21"/>
                  </a:lnTo>
                  <a:lnTo>
                    <a:pt x="0" y="11"/>
                  </a:lnTo>
                  <a:lnTo>
                    <a:pt x="3" y="1"/>
                  </a:lnTo>
                  <a:lnTo>
                    <a:pt x="7" y="1"/>
                  </a:lnTo>
                  <a:lnTo>
                    <a:pt x="11" y="0"/>
                  </a:lnTo>
                  <a:lnTo>
                    <a:pt x="16" y="1"/>
                  </a:lnTo>
                  <a:lnTo>
                    <a:pt x="23" y="3"/>
                  </a:lnTo>
                  <a:close/>
                </a:path>
              </a:pathLst>
            </a:custGeom>
            <a:solidFill>
              <a:srgbClr val="FFD6B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xmlns="" val="38166757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4495800"/>
            <a:ext cx="8229600" cy="1554163"/>
          </a:xfrm>
        </p:spPr>
        <p:txBody>
          <a:bodyPr>
            <a:normAutofit fontScale="85000" lnSpcReduction="20000"/>
          </a:bodyPr>
          <a:lstStyle/>
          <a:p>
            <a:pPr marL="0" indent="0">
              <a:buNone/>
            </a:pPr>
            <a:r>
              <a:rPr lang="en-US" dirty="0" smtClean="0"/>
              <a:t>“Multicultural curriculum fascinates me because it involves learning about diverse peoples and ideas through the lenses of immigrant and historically marginalized communities” (p.1).</a:t>
            </a:r>
            <a:endParaRPr lang="en-US"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681288" y="533400"/>
            <a:ext cx="3781425" cy="3790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5794157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533400"/>
            <a:ext cx="8229600" cy="1143000"/>
          </a:xfrm>
        </p:spPr>
        <p:txBody>
          <a:bodyPr/>
          <a:lstStyle/>
          <a:p>
            <a:r>
              <a:rPr lang="en-US" dirty="0" smtClean="0"/>
              <a:t>Philosophy Rich</a:t>
            </a:r>
            <a:endParaRPr lang="en-US" dirty="0"/>
          </a:p>
        </p:txBody>
      </p:sp>
      <p:pic>
        <p:nvPicPr>
          <p:cNvPr id="4" name="Picture 2" descr="C:\Users\Terese\AppData\Local\Microsoft\Windows\Temporary Internet Files\Content.IE5\KMCUVZSH\MC900215317[1].wmf"/>
          <p:cNvPicPr>
            <a:picLocks noChangeAspect="1" noChangeArrowheads="1"/>
          </p:cNvPicPr>
          <p:nvPr/>
        </p:nvPicPr>
        <p:blipFill>
          <a:blip r:embed="rId2" cstate="print">
            <a:duotone>
              <a:schemeClr val="bg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4572000" y="95250"/>
            <a:ext cx="4424881" cy="59562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Content Placeholder 2"/>
          <p:cNvSpPr>
            <a:spLocks noGrp="1"/>
          </p:cNvSpPr>
          <p:nvPr>
            <p:ph idx="1"/>
          </p:nvPr>
        </p:nvSpPr>
        <p:spPr>
          <a:xfrm>
            <a:off x="381000" y="1676400"/>
            <a:ext cx="8229600" cy="4525963"/>
          </a:xfrm>
        </p:spPr>
        <p:txBody>
          <a:bodyPr/>
          <a:lstStyle/>
          <a:p>
            <a:r>
              <a:rPr lang="en-US" dirty="0" smtClean="0"/>
              <a:t>“… culturally relevant and intellectually rich curriculum has the potential to improve student learning…”</a:t>
            </a:r>
          </a:p>
          <a:p>
            <a:r>
              <a:rPr lang="en-US" dirty="0" smtClean="0"/>
              <a:t>“…to the extent that curriculum reflects public knowledge and knowledge frameworks that young people learn, multicultural curriculum is a valuable resource for educating citizens for participation in a multicultural democracy.”</a:t>
            </a:r>
          </a:p>
          <a:p>
            <a:pPr lvl="8"/>
            <a:r>
              <a:rPr lang="en-US" dirty="0" err="1" smtClean="0"/>
              <a:t>Sleeter</a:t>
            </a:r>
            <a:r>
              <a:rPr lang="en-US" dirty="0" smtClean="0"/>
              <a:t> p.3	</a:t>
            </a:r>
            <a:endParaRPr lang="en-US" dirty="0"/>
          </a:p>
        </p:txBody>
      </p:sp>
    </p:spTree>
    <p:extLst>
      <p:ext uri="{BB962C8B-B14F-4D97-AF65-F5344CB8AC3E}">
        <p14:creationId xmlns:p14="http://schemas.microsoft.com/office/powerpoint/2010/main" xmlns="" val="10412336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533400"/>
            <a:ext cx="8229600" cy="1143000"/>
          </a:xfrm>
        </p:spPr>
        <p:txBody>
          <a:bodyPr/>
          <a:lstStyle/>
          <a:p>
            <a:r>
              <a:rPr lang="en-US" dirty="0" smtClean="0"/>
              <a:t>Philosophy Rich</a:t>
            </a:r>
            <a:endParaRPr lang="en-US" dirty="0"/>
          </a:p>
        </p:txBody>
      </p:sp>
      <p:pic>
        <p:nvPicPr>
          <p:cNvPr id="4" name="Picture 2" descr="C:\Users\Terese\AppData\Local\Microsoft\Windows\Temporary Internet Files\Content.IE5\KMCUVZSH\MC900215317[1].wmf"/>
          <p:cNvPicPr>
            <a:picLocks noChangeAspect="1" noChangeArrowheads="1"/>
          </p:cNvPicPr>
          <p:nvPr/>
        </p:nvPicPr>
        <p:blipFill>
          <a:blip r:embed="rId2" cstate="print">
            <a:duotone>
              <a:schemeClr val="bg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4572000" y="95250"/>
            <a:ext cx="4424881" cy="59562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Content Placeholder 2"/>
          <p:cNvSpPr>
            <a:spLocks noGrp="1"/>
          </p:cNvSpPr>
          <p:nvPr>
            <p:ph idx="1"/>
          </p:nvPr>
        </p:nvSpPr>
        <p:spPr>
          <a:xfrm>
            <a:off x="381000" y="1676400"/>
            <a:ext cx="8229600" cy="4525963"/>
          </a:xfrm>
        </p:spPr>
        <p:txBody>
          <a:bodyPr/>
          <a:lstStyle/>
          <a:p>
            <a:r>
              <a:rPr lang="en-US" dirty="0" smtClean="0"/>
              <a:t>Knowledge itself is embedded in social power relations. Curriculum and who gets to define it, is political because knowledge in a multicultural democracy cannot be divorced from larger social struggles. It is a medium through which a society divorces itself and forms the consciousness of new generations.”</a:t>
            </a:r>
          </a:p>
          <a:p>
            <a:pPr marL="3657600" lvl="8" indent="0">
              <a:buNone/>
            </a:pPr>
            <a:r>
              <a:rPr lang="en-US" dirty="0" smtClean="0"/>
              <a:t>                                                </a:t>
            </a:r>
            <a:r>
              <a:rPr lang="en-US" dirty="0" err="1" smtClean="0"/>
              <a:t>Sleeter</a:t>
            </a:r>
            <a:r>
              <a:rPr lang="en-US" dirty="0" smtClean="0"/>
              <a:t>, p.3	</a:t>
            </a:r>
            <a:endParaRPr lang="en-US" dirty="0"/>
          </a:p>
        </p:txBody>
      </p:sp>
    </p:spTree>
    <p:extLst>
      <p:ext uri="{BB962C8B-B14F-4D97-AF65-F5344CB8AC3E}">
        <p14:creationId xmlns:p14="http://schemas.microsoft.com/office/powerpoint/2010/main" xmlns="" val="10594829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t>Designing curriculum Around Big Ideas</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err="1" smtClean="0"/>
              <a:t>Sleeter</a:t>
            </a:r>
            <a:r>
              <a:rPr lang="en-US" dirty="0" smtClean="0"/>
              <a:t> – Chapter 3</a:t>
            </a:r>
            <a:endParaRPr lang="en-US" dirty="0"/>
          </a:p>
        </p:txBody>
      </p:sp>
    </p:spTree>
    <p:extLst>
      <p:ext uri="{BB962C8B-B14F-4D97-AF65-F5344CB8AC3E}">
        <p14:creationId xmlns:p14="http://schemas.microsoft.com/office/powerpoint/2010/main" xmlns="" val="41630651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smtClean="0"/>
              <a:t>Understanding by Design</a:t>
            </a:r>
          </a:p>
        </p:txBody>
      </p:sp>
      <p:sp>
        <p:nvSpPr>
          <p:cNvPr id="6147" name="Content Placeholder 2"/>
          <p:cNvSpPr>
            <a:spLocks noGrp="1"/>
          </p:cNvSpPr>
          <p:nvPr>
            <p:ph idx="1"/>
          </p:nvPr>
        </p:nvSpPr>
        <p:spPr/>
        <p:txBody>
          <a:bodyPr/>
          <a:lstStyle/>
          <a:p>
            <a:pPr eaLnBrk="1" hangingPunct="1"/>
            <a:r>
              <a:rPr lang="en-US" smtClean="0"/>
              <a:t>Backward Design</a:t>
            </a:r>
          </a:p>
          <a:p>
            <a:pPr eaLnBrk="1" hangingPunct="1"/>
            <a:r>
              <a:rPr lang="en-US" smtClean="0"/>
              <a:t>Starts with reflection on essential, enduring understandings; what is worth teaching</a:t>
            </a:r>
          </a:p>
          <a:p>
            <a:pPr eaLnBrk="1" hangingPunct="1"/>
            <a:r>
              <a:rPr lang="en-US" smtClean="0"/>
              <a:t>Also think about what it looks like when student ‘gets’ it  ( Verbs, i.e. list vs. evaluate)</a:t>
            </a:r>
          </a:p>
          <a:p>
            <a:pPr eaLnBrk="1" hangingPunct="1"/>
            <a:r>
              <a:rPr lang="en-US" smtClean="0"/>
              <a:t>‘Uncoverage’ not coverage</a:t>
            </a:r>
          </a:p>
        </p:txBody>
      </p:sp>
    </p:spTree>
    <p:extLst>
      <p:ext uri="{BB962C8B-B14F-4D97-AF65-F5344CB8AC3E}">
        <p14:creationId xmlns:p14="http://schemas.microsoft.com/office/powerpoint/2010/main" xmlns="" val="6457723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smtClean="0"/>
              <a:t>Coverage vs. Uncoverage</a:t>
            </a:r>
          </a:p>
        </p:txBody>
      </p:sp>
      <p:sp>
        <p:nvSpPr>
          <p:cNvPr id="3" name="Content Placeholder 2"/>
          <p:cNvSpPr>
            <a:spLocks noGrp="1"/>
          </p:cNvSpPr>
          <p:nvPr>
            <p:ph idx="1"/>
          </p:nvPr>
        </p:nvSpPr>
        <p:spPr/>
        <p:txBody>
          <a:bodyPr rtlCol="0">
            <a:normAutofit lnSpcReduction="10000"/>
          </a:bodyPr>
          <a:lstStyle/>
          <a:p>
            <a:pPr eaLnBrk="1" fontAlgn="auto" hangingPunct="1">
              <a:spcAft>
                <a:spcPts val="0"/>
              </a:spcAft>
              <a:buFont typeface="Arial" pitchFamily="34" charset="0"/>
              <a:buNone/>
              <a:defRPr/>
            </a:pPr>
            <a:r>
              <a:rPr lang="en-US" dirty="0" smtClean="0"/>
              <a:t>Content coverage entails delivering to students predigested content that someone else has thought through, wondered about, made sense of—the dots are connected; the student has to absorb</a:t>
            </a:r>
          </a:p>
          <a:p>
            <a:pPr eaLnBrk="1" fontAlgn="auto" hangingPunct="1">
              <a:spcAft>
                <a:spcPts val="0"/>
              </a:spcAft>
              <a:buFont typeface="Arial" pitchFamily="34" charset="0"/>
              <a:buNone/>
              <a:defRPr/>
            </a:pPr>
            <a:r>
              <a:rPr lang="en-US" dirty="0" err="1" smtClean="0"/>
              <a:t>Uncoverage</a:t>
            </a:r>
            <a:r>
              <a:rPr lang="en-US" dirty="0" smtClean="0"/>
              <a:t> involves students inquiring into, around, underneath content instead of simply uncovering it—students connect the dots selected on the basis of the central ideas. </a:t>
            </a:r>
            <a:endParaRPr lang="en-US" dirty="0"/>
          </a:p>
        </p:txBody>
      </p:sp>
    </p:spTree>
    <p:extLst>
      <p:ext uri="{BB962C8B-B14F-4D97-AF65-F5344CB8AC3E}">
        <p14:creationId xmlns:p14="http://schemas.microsoft.com/office/powerpoint/2010/main" xmlns="" val="6480761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Terese\AppData\Local\Microsoft\Windows\Temporary Internet Files\Content.IE5\KMCUVZSH\MC900151599[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06486" y="1371600"/>
            <a:ext cx="3425845" cy="2906725"/>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itle 5"/>
          <p:cNvSpPr>
            <a:spLocks noGrp="1"/>
          </p:cNvSpPr>
          <p:nvPr>
            <p:ph type="title"/>
          </p:nvPr>
        </p:nvSpPr>
        <p:spPr/>
        <p:txBody>
          <a:bodyPr/>
          <a:lstStyle/>
          <a:p>
            <a:r>
              <a:rPr lang="en-US" dirty="0" smtClean="0"/>
              <a:t>The twin sins of traditional design</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127631531"/>
              </p:ext>
            </p:extLst>
          </p:nvPr>
        </p:nvGraphicFramePr>
        <p:xfrm>
          <a:off x="493722" y="4495800"/>
          <a:ext cx="8229600" cy="128524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Activity Focused</a:t>
                      </a:r>
                      <a:r>
                        <a:rPr lang="en-US" baseline="0" dirty="0" smtClean="0"/>
                        <a:t> Teaching</a:t>
                      </a:r>
                      <a:endParaRPr lang="en-US" dirty="0"/>
                    </a:p>
                  </a:txBody>
                  <a:tcPr>
                    <a:solidFill>
                      <a:srgbClr val="FF6600"/>
                    </a:solidFill>
                  </a:tcPr>
                </a:tc>
                <a:tc>
                  <a:txBody>
                    <a:bodyPr/>
                    <a:lstStyle/>
                    <a:p>
                      <a:r>
                        <a:rPr lang="en-US" dirty="0" smtClean="0"/>
                        <a:t>Coverage Focused Teaching </a:t>
                      </a:r>
                      <a:endParaRPr lang="en-US" dirty="0"/>
                    </a:p>
                  </a:txBody>
                  <a:tcPr>
                    <a:solidFill>
                      <a:srgbClr val="FF6600"/>
                    </a:solidFill>
                  </a:tcPr>
                </a:tc>
              </a:tr>
              <a:tr h="370840">
                <a:tc>
                  <a:txBody>
                    <a:bodyPr/>
                    <a:lstStyle/>
                    <a:p>
                      <a:pPr marL="285750" indent="-285750">
                        <a:buFont typeface="Arial" pitchFamily="34" charset="0"/>
                        <a:buChar char="•"/>
                      </a:pPr>
                      <a:r>
                        <a:rPr lang="en-US" dirty="0" smtClean="0"/>
                        <a:t>Hands</a:t>
                      </a:r>
                      <a:r>
                        <a:rPr lang="en-US" baseline="0" dirty="0" smtClean="0"/>
                        <a:t>-on but not minds-on</a:t>
                      </a:r>
                    </a:p>
                    <a:p>
                      <a:pPr marL="285750" indent="-285750">
                        <a:buFont typeface="Arial" pitchFamily="34" charset="0"/>
                        <a:buChar char="•"/>
                      </a:pPr>
                      <a:r>
                        <a:rPr lang="en-US" baseline="0" dirty="0" smtClean="0"/>
                        <a:t>Activities are fun and interesting but do not lead anywhere intellectually</a:t>
                      </a:r>
                      <a:endParaRPr lang="en-US" dirty="0"/>
                    </a:p>
                  </a:txBody>
                  <a:tcPr>
                    <a:solidFill>
                      <a:srgbClr val="FAB754"/>
                    </a:solidFill>
                  </a:tcPr>
                </a:tc>
                <a:tc>
                  <a:txBody>
                    <a:bodyPr/>
                    <a:lstStyle/>
                    <a:p>
                      <a:pPr marL="285750" indent="-285750">
                        <a:buFont typeface="Arial" pitchFamily="34" charset="0"/>
                        <a:buChar char="•"/>
                      </a:pPr>
                      <a:r>
                        <a:rPr lang="en-US" dirty="0" smtClean="0"/>
                        <a:t>Page by</a:t>
                      </a:r>
                      <a:r>
                        <a:rPr lang="en-US" baseline="0" dirty="0" smtClean="0"/>
                        <a:t> page</a:t>
                      </a:r>
                    </a:p>
                    <a:p>
                      <a:pPr marL="285750" indent="-285750">
                        <a:buFont typeface="Arial" pitchFamily="34" charset="0"/>
                        <a:buChar char="•"/>
                      </a:pPr>
                      <a:r>
                        <a:rPr lang="en-US" baseline="0" dirty="0" smtClean="0"/>
                        <a:t>Within a pre-specified timeframe</a:t>
                      </a:r>
                      <a:endParaRPr lang="en-US" dirty="0"/>
                    </a:p>
                  </a:txBody>
                  <a:tcPr>
                    <a:solidFill>
                      <a:srgbClr val="FAB754"/>
                    </a:solidFill>
                  </a:tcPr>
                </a:tc>
              </a:tr>
            </a:tbl>
          </a:graphicData>
        </a:graphic>
      </p:graphicFrame>
    </p:spTree>
    <p:extLst>
      <p:ext uri="{BB962C8B-B14F-4D97-AF65-F5344CB8AC3E}">
        <p14:creationId xmlns:p14="http://schemas.microsoft.com/office/powerpoint/2010/main" xmlns="" val="13253566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smtClean="0"/>
              <a:t>Identifying Big Ideas</a:t>
            </a:r>
          </a:p>
        </p:txBody>
      </p:sp>
      <p:sp>
        <p:nvSpPr>
          <p:cNvPr id="3" name="Content Placeholder 2"/>
          <p:cNvSpPr>
            <a:spLocks noGrp="1"/>
          </p:cNvSpPr>
          <p:nvPr>
            <p:ph idx="1"/>
          </p:nvPr>
        </p:nvSpPr>
        <p:spPr>
          <a:xfrm>
            <a:off x="457200" y="1371600"/>
            <a:ext cx="8229600" cy="4525963"/>
          </a:xfrm>
        </p:spPr>
        <p:txBody>
          <a:bodyPr rtlCol="0">
            <a:normAutofit fontScale="85000" lnSpcReduction="10000"/>
          </a:bodyPr>
          <a:lstStyle/>
          <a:p>
            <a:pPr eaLnBrk="1" fontAlgn="auto" hangingPunct="1">
              <a:spcAft>
                <a:spcPts val="0"/>
              </a:spcAft>
              <a:buFont typeface="Arial" pitchFamily="34" charset="0"/>
              <a:buChar char="•"/>
              <a:defRPr/>
            </a:pPr>
            <a:r>
              <a:rPr lang="en-US" dirty="0" smtClean="0"/>
              <a:t>Teachers’ difficulties identifying and elaborating on central ideas around which to plan suggested that generally they have not been asked to plan curriculum in this way. </a:t>
            </a:r>
          </a:p>
          <a:p>
            <a:pPr eaLnBrk="1" fontAlgn="auto" hangingPunct="1">
              <a:spcAft>
                <a:spcPts val="0"/>
              </a:spcAft>
              <a:buFont typeface="Arial" pitchFamily="34" charset="0"/>
              <a:buChar char="•"/>
              <a:defRPr/>
            </a:pPr>
            <a:r>
              <a:rPr lang="en-US" dirty="0" smtClean="0"/>
              <a:t>Teachers are used to starting with materials in their textbook, then trying to make materials interesting to students instead of starting with what they wanted students to learn and then considering which resources to use. </a:t>
            </a:r>
          </a:p>
          <a:p>
            <a:pPr eaLnBrk="1" fontAlgn="auto" hangingPunct="1">
              <a:spcAft>
                <a:spcPts val="0"/>
              </a:spcAft>
              <a:buFont typeface="Arial" pitchFamily="34" charset="0"/>
              <a:buChar char="•"/>
              <a:defRPr/>
            </a:pPr>
            <a:r>
              <a:rPr lang="en-US" dirty="0" smtClean="0"/>
              <a:t>New teachers may not have internalized grade level curriculum enough to think about central ideas.</a:t>
            </a:r>
            <a:endParaRPr lang="en-US" dirty="0"/>
          </a:p>
        </p:txBody>
      </p:sp>
    </p:spTree>
    <p:extLst>
      <p:ext uri="{BB962C8B-B14F-4D97-AF65-F5344CB8AC3E}">
        <p14:creationId xmlns:p14="http://schemas.microsoft.com/office/powerpoint/2010/main" xmlns="" val="42660864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mtClean="0"/>
              <a:t>Analyzing Standards</a:t>
            </a:r>
          </a:p>
        </p:txBody>
      </p:sp>
      <p:sp>
        <p:nvSpPr>
          <p:cNvPr id="10243" name="Content Placeholder 2"/>
          <p:cNvSpPr>
            <a:spLocks noGrp="1"/>
          </p:cNvSpPr>
          <p:nvPr>
            <p:ph idx="1"/>
          </p:nvPr>
        </p:nvSpPr>
        <p:spPr/>
        <p:txBody>
          <a:bodyPr/>
          <a:lstStyle/>
          <a:p>
            <a:pPr eaLnBrk="1" hangingPunct="1"/>
            <a:r>
              <a:rPr lang="en-US" smtClean="0"/>
              <a:t>Teachers are most likely to identify underlying assumptions of standards documents when these are juxtaposed against alternatives in other documents ( gay/lesbian studies, woman’s studies, disability studies, postcolonial studies) </a:t>
            </a:r>
          </a:p>
        </p:txBody>
      </p:sp>
    </p:spTree>
    <p:extLst>
      <p:ext uri="{BB962C8B-B14F-4D97-AF65-F5344CB8AC3E}">
        <p14:creationId xmlns:p14="http://schemas.microsoft.com/office/powerpoint/2010/main" xmlns="" val="27965691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t>Analysis Questions</a:t>
            </a:r>
          </a:p>
        </p:txBody>
      </p:sp>
      <p:sp>
        <p:nvSpPr>
          <p:cNvPr id="11267" name="Content Placeholder 2"/>
          <p:cNvSpPr>
            <a:spLocks noGrp="1"/>
          </p:cNvSpPr>
          <p:nvPr>
            <p:ph idx="1"/>
          </p:nvPr>
        </p:nvSpPr>
        <p:spPr>
          <a:xfrm>
            <a:off x="533400" y="1371600"/>
            <a:ext cx="8229600" cy="4525963"/>
          </a:xfrm>
        </p:spPr>
        <p:txBody>
          <a:bodyPr/>
          <a:lstStyle/>
          <a:p>
            <a:pPr eaLnBrk="1" hangingPunct="1"/>
            <a:r>
              <a:rPr lang="en-US" sz="2800" dirty="0" smtClean="0"/>
              <a:t>What is the main organizational structure of the discipline as it is reflected in the standards document?   (Is history portrayed as a story to learn or a process of inquiry—thinking like a historian? )</a:t>
            </a:r>
          </a:p>
          <a:p>
            <a:pPr eaLnBrk="1" hangingPunct="1"/>
            <a:r>
              <a:rPr lang="en-US" sz="2800" dirty="0" smtClean="0"/>
              <a:t>What key themes do the standards embody?  </a:t>
            </a:r>
            <a:br>
              <a:rPr lang="en-US" sz="2800" dirty="0" smtClean="0"/>
            </a:br>
            <a:r>
              <a:rPr lang="en-US" sz="2800" dirty="0" smtClean="0"/>
              <a:t>( Voluntary immigration vs. involuntary immigration)</a:t>
            </a:r>
          </a:p>
          <a:p>
            <a:pPr eaLnBrk="1" hangingPunct="1"/>
            <a:r>
              <a:rPr lang="en-US" sz="2800" dirty="0" smtClean="0"/>
              <a:t>What is indicated by a count of words, items, or </a:t>
            </a:r>
            <a:r>
              <a:rPr lang="en-US" sz="2800" dirty="0" err="1" smtClean="0"/>
              <a:t>socialcultural</a:t>
            </a:r>
            <a:r>
              <a:rPr lang="en-US" sz="2800" dirty="0" smtClean="0"/>
              <a:t> group membership.</a:t>
            </a:r>
          </a:p>
        </p:txBody>
      </p:sp>
    </p:spTree>
    <p:extLst>
      <p:ext uri="{BB962C8B-B14F-4D97-AF65-F5344CB8AC3E}">
        <p14:creationId xmlns:p14="http://schemas.microsoft.com/office/powerpoint/2010/main" xmlns="" val="14345522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smtClean="0"/>
              <a:t>Nonneutrality of Standards </a:t>
            </a:r>
          </a:p>
        </p:txBody>
      </p:sp>
      <p:sp>
        <p:nvSpPr>
          <p:cNvPr id="12291" name="Content Placeholder 2"/>
          <p:cNvSpPr>
            <a:spLocks noGrp="1"/>
          </p:cNvSpPr>
          <p:nvPr>
            <p:ph idx="1"/>
          </p:nvPr>
        </p:nvSpPr>
        <p:spPr/>
        <p:txBody>
          <a:bodyPr/>
          <a:lstStyle/>
          <a:p>
            <a:pPr eaLnBrk="1" hangingPunct="1"/>
            <a:r>
              <a:rPr lang="en-US" smtClean="0"/>
              <a:t>Standards-driven curriculum planning starts with the standards and draws big ideas directly from them.  The standards become the main source of the curriculum.</a:t>
            </a:r>
          </a:p>
          <a:p>
            <a:pPr eaLnBrk="1" hangingPunct="1"/>
            <a:r>
              <a:rPr lang="en-US" smtClean="0"/>
              <a:t>Standards-conscious planning uses the standards as a tool, but not the starting point and do not define the central organizing ideas and ideology of one’s curriculum.</a:t>
            </a:r>
          </a:p>
        </p:txBody>
      </p:sp>
    </p:spTree>
    <p:extLst>
      <p:ext uri="{BB962C8B-B14F-4D97-AF65-F5344CB8AC3E}">
        <p14:creationId xmlns:p14="http://schemas.microsoft.com/office/powerpoint/2010/main" xmlns="" val="15189688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Task</a:t>
            </a:r>
            <a:endParaRPr lang="en-US" dirty="0"/>
          </a:p>
        </p:txBody>
      </p:sp>
      <p:sp>
        <p:nvSpPr>
          <p:cNvPr id="3" name="Content Placeholder 2"/>
          <p:cNvSpPr>
            <a:spLocks noGrp="1"/>
          </p:cNvSpPr>
          <p:nvPr>
            <p:ph idx="1"/>
          </p:nvPr>
        </p:nvSpPr>
        <p:spPr>
          <a:xfrm>
            <a:off x="457200" y="1295400"/>
            <a:ext cx="8229600" cy="4525963"/>
          </a:xfrm>
        </p:spPr>
        <p:txBody>
          <a:bodyPr>
            <a:normAutofit fontScale="85000" lnSpcReduction="10000"/>
          </a:bodyPr>
          <a:lstStyle/>
          <a:p>
            <a:r>
              <a:rPr lang="en-US" dirty="0" smtClean="0"/>
              <a:t>Review 3-Page Nutrition Example (pp. 24-26)</a:t>
            </a:r>
          </a:p>
          <a:p>
            <a:r>
              <a:rPr lang="en-US" dirty="0" smtClean="0"/>
              <a:t>Take the perspective of </a:t>
            </a:r>
            <a:r>
              <a:rPr lang="en-US" dirty="0" err="1" smtClean="0"/>
              <a:t>Sleeter</a:t>
            </a:r>
            <a:r>
              <a:rPr lang="en-US" dirty="0" smtClean="0"/>
              <a:t> and revise the unit. </a:t>
            </a:r>
          </a:p>
          <a:p>
            <a:pPr marL="0" indent="0">
              <a:buNone/>
            </a:pPr>
            <a:endParaRPr lang="en-US" sz="1100" dirty="0" smtClean="0"/>
          </a:p>
          <a:p>
            <a:pPr marL="0" indent="0">
              <a:buNone/>
            </a:pPr>
            <a:r>
              <a:rPr lang="en-US" sz="1600" dirty="0" smtClean="0"/>
              <a:t>Ryan</a:t>
            </a:r>
            <a:br>
              <a:rPr lang="en-US" sz="1600" dirty="0" smtClean="0"/>
            </a:br>
            <a:r>
              <a:rPr lang="en-US" sz="1600" dirty="0" smtClean="0"/>
              <a:t>Stephanie</a:t>
            </a:r>
            <a:br>
              <a:rPr lang="en-US" sz="1600" dirty="0" smtClean="0"/>
            </a:br>
            <a:r>
              <a:rPr lang="en-US" sz="1600" dirty="0" smtClean="0"/>
              <a:t>Tom</a:t>
            </a:r>
          </a:p>
          <a:p>
            <a:pPr marL="0" indent="0">
              <a:buNone/>
            </a:pPr>
            <a:endParaRPr lang="en-US" sz="1600" dirty="0" smtClean="0"/>
          </a:p>
          <a:p>
            <a:pPr marL="0" indent="0">
              <a:buNone/>
            </a:pPr>
            <a:r>
              <a:rPr lang="en-US" sz="1600" dirty="0" smtClean="0"/>
              <a:t>Kitty</a:t>
            </a:r>
            <a:br>
              <a:rPr lang="en-US" sz="1600" dirty="0" smtClean="0"/>
            </a:br>
            <a:r>
              <a:rPr lang="en-US" sz="1600" dirty="0" smtClean="0"/>
              <a:t>Patrick</a:t>
            </a:r>
          </a:p>
          <a:p>
            <a:pPr marL="0" indent="0">
              <a:buNone/>
            </a:pPr>
            <a:r>
              <a:rPr lang="en-US" sz="1600" dirty="0" smtClean="0"/>
              <a:t>Laura</a:t>
            </a:r>
          </a:p>
          <a:p>
            <a:pPr marL="0" indent="0">
              <a:buNone/>
            </a:pPr>
            <a:endParaRPr lang="en-US" sz="1600" dirty="0"/>
          </a:p>
          <a:p>
            <a:pPr marL="0" indent="0">
              <a:buNone/>
            </a:pPr>
            <a:r>
              <a:rPr lang="en-US" sz="1600" dirty="0" smtClean="0"/>
              <a:t>Pamela</a:t>
            </a:r>
          </a:p>
          <a:p>
            <a:pPr marL="0" indent="0">
              <a:buNone/>
            </a:pPr>
            <a:r>
              <a:rPr lang="en-US" sz="1600" dirty="0" smtClean="0"/>
              <a:t>Nick</a:t>
            </a:r>
          </a:p>
          <a:p>
            <a:pPr marL="0" indent="0">
              <a:buNone/>
            </a:pPr>
            <a:r>
              <a:rPr lang="en-US" sz="1600" dirty="0" smtClean="0"/>
              <a:t>Carl</a:t>
            </a:r>
          </a:p>
          <a:p>
            <a:pPr marL="0" indent="0">
              <a:buNone/>
            </a:pPr>
            <a:endParaRPr lang="en-US" sz="1600" dirty="0"/>
          </a:p>
          <a:p>
            <a:pPr marL="0" indent="0">
              <a:buNone/>
            </a:pPr>
            <a:r>
              <a:rPr lang="en-US" sz="1600" dirty="0" smtClean="0"/>
              <a:t>Heidi</a:t>
            </a:r>
            <a:br>
              <a:rPr lang="en-US" sz="1600" dirty="0" smtClean="0"/>
            </a:br>
            <a:r>
              <a:rPr lang="en-US" sz="1600" dirty="0" smtClean="0"/>
              <a:t>Cathy</a:t>
            </a:r>
          </a:p>
          <a:p>
            <a:pPr marL="0" indent="0">
              <a:buNone/>
            </a:pPr>
            <a:r>
              <a:rPr lang="en-US" sz="1600" dirty="0" smtClean="0"/>
              <a:t>Mark</a:t>
            </a:r>
          </a:p>
          <a:p>
            <a:pPr marL="0" indent="0">
              <a:buNone/>
            </a:pPr>
            <a:endParaRPr lang="en-US" sz="1600" dirty="0" smtClean="0"/>
          </a:p>
          <a:p>
            <a:pPr marL="0" indent="0">
              <a:buNone/>
            </a:pPr>
            <a:endParaRPr lang="en-US" dirty="0"/>
          </a:p>
        </p:txBody>
      </p:sp>
    </p:spTree>
    <p:extLst>
      <p:ext uri="{BB962C8B-B14F-4D97-AF65-F5344CB8AC3E}">
        <p14:creationId xmlns:p14="http://schemas.microsoft.com/office/powerpoint/2010/main" xmlns="" val="39684570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Critics of </a:t>
            </a:r>
            <a:r>
              <a:rPr lang="en-US" dirty="0" err="1" smtClean="0"/>
              <a:t>Ubd</a:t>
            </a:r>
            <a:endParaRPr lang="en-US" dirty="0"/>
          </a:p>
        </p:txBody>
      </p:sp>
      <p:sp>
        <p:nvSpPr>
          <p:cNvPr id="3" name="Content Placeholder 2"/>
          <p:cNvSpPr>
            <a:spLocks noGrp="1"/>
          </p:cNvSpPr>
          <p:nvPr>
            <p:ph idx="1"/>
          </p:nvPr>
        </p:nvSpPr>
        <p:spPr/>
        <p:txBody>
          <a:bodyPr/>
          <a:lstStyle/>
          <a:p>
            <a:pPr marL="0" indent="0">
              <a:buNone/>
            </a:pPr>
            <a:endParaRPr lang="en-US" dirty="0" smtClean="0"/>
          </a:p>
          <a:p>
            <a:endParaRPr lang="en-US" dirty="0"/>
          </a:p>
          <a:p>
            <a:endParaRPr lang="en-US" dirty="0" smtClean="0"/>
          </a:p>
          <a:p>
            <a:pPr marL="0" indent="0">
              <a:buNone/>
            </a:pPr>
            <a:endParaRPr lang="en-US" dirty="0" smtClean="0"/>
          </a:p>
          <a:p>
            <a:pPr algn="ctr"/>
            <a:endParaRPr lang="en-US" sz="1600" dirty="0" smtClean="0"/>
          </a:p>
          <a:p>
            <a:pPr marL="0" indent="0" algn="ctr">
              <a:buNone/>
            </a:pPr>
            <a:r>
              <a:rPr lang="en-US" sz="1600" dirty="0" smtClean="0"/>
              <a:t>Theory </a:t>
            </a:r>
          </a:p>
          <a:p>
            <a:pPr marL="0" indent="0" algn="ctr">
              <a:buNone/>
            </a:pPr>
            <a:r>
              <a:rPr lang="en-US" sz="1600" dirty="0" smtClean="0"/>
              <a:t>Feasibility </a:t>
            </a:r>
          </a:p>
          <a:p>
            <a:pPr marL="0" indent="0" algn="ctr">
              <a:buNone/>
            </a:pPr>
            <a:endParaRPr lang="en-US" sz="1600" dirty="0" smtClean="0"/>
          </a:p>
          <a:p>
            <a:pPr algn="ctr"/>
            <a:r>
              <a:rPr lang="en-US" sz="1600" dirty="0" smtClean="0">
                <a:hlinkClick r:id="rId2"/>
              </a:rPr>
              <a:t>http://vidego.multicastmedia.com/player.php?p=xa6k7lpo</a:t>
            </a:r>
            <a:endParaRPr lang="en-US" sz="1600" dirty="0" smtClean="0"/>
          </a:p>
          <a:p>
            <a:pPr marL="0" indent="0" algn="ctr">
              <a:buNone/>
            </a:pPr>
            <a:endParaRPr lang="en-US" sz="1600" dirty="0" smtClean="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075894" y="1981200"/>
            <a:ext cx="3057525" cy="1847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06103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“…too many teachers focus on the teaching and not the learning. They spend most of their time thinking first about what they will do, what </a:t>
            </a:r>
            <a:r>
              <a:rPr lang="en-US" dirty="0" err="1" smtClean="0"/>
              <a:t>mateirals</a:t>
            </a:r>
            <a:r>
              <a:rPr lang="en-US" dirty="0" smtClean="0"/>
              <a:t> they will use, and what they will ask students to do rather than first consider what the learner </a:t>
            </a:r>
            <a:r>
              <a:rPr lang="en-US" dirty="0" err="1" smtClean="0"/>
              <a:t>willl</a:t>
            </a:r>
            <a:r>
              <a:rPr lang="en-US" dirty="0" smtClean="0"/>
              <a:t> need in order to accomplish the learning goals (p.15).”</a:t>
            </a:r>
            <a:endParaRPr lang="en-US" dirty="0"/>
          </a:p>
        </p:txBody>
      </p:sp>
    </p:spTree>
    <p:extLst>
      <p:ext uri="{BB962C8B-B14F-4D97-AF65-F5344CB8AC3E}">
        <p14:creationId xmlns:p14="http://schemas.microsoft.com/office/powerpoint/2010/main" xmlns="" val="3235030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UbD</a:t>
            </a:r>
            <a:r>
              <a:rPr lang="en-US" dirty="0" smtClean="0"/>
              <a:t> Saves the Day</a:t>
            </a:r>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62856" y="1600200"/>
            <a:ext cx="4752975" cy="3543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3352800" y="5400675"/>
            <a:ext cx="1828800" cy="369332"/>
          </a:xfrm>
          <a:prstGeom prst="rect">
            <a:avLst/>
          </a:prstGeom>
          <a:noFill/>
        </p:spPr>
        <p:txBody>
          <a:bodyPr wrap="square" rtlCol="0">
            <a:spAutoFit/>
          </a:bodyPr>
          <a:lstStyle/>
          <a:p>
            <a:r>
              <a:rPr lang="en-US" dirty="0" smtClean="0"/>
              <a:t>Backward is Best!</a:t>
            </a:r>
            <a:endParaRPr lang="en-US" dirty="0"/>
          </a:p>
        </p:txBody>
      </p:sp>
    </p:spTree>
    <p:extLst>
      <p:ext uri="{BB962C8B-B14F-4D97-AF65-F5344CB8AC3E}">
        <p14:creationId xmlns:p14="http://schemas.microsoft.com/office/powerpoint/2010/main" xmlns="" val="2616776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Backward Design</a:t>
            </a:r>
            <a:endParaRPr lang="en-US" dirty="0"/>
          </a:p>
        </p:txBody>
      </p:sp>
      <p:pic>
        <p:nvPicPr>
          <p:cNvPr id="7"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xmlns="" val="0"/>
              </a:ext>
            </a:extLst>
          </a:blip>
          <a:stretch>
            <a:fillRect/>
          </a:stretch>
        </p:blipFill>
        <p:spPr bwMode="auto">
          <a:xfrm>
            <a:off x="533400" y="1762125"/>
            <a:ext cx="2362200" cy="23622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2"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xmlns="" val="0"/>
              </a:ext>
            </a:extLst>
          </a:blip>
          <a:stretch>
            <a:fillRect/>
          </a:stretch>
        </p:blipFill>
        <p:spPr bwMode="auto">
          <a:xfrm>
            <a:off x="3352800" y="1771650"/>
            <a:ext cx="2362200" cy="23622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3"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xmlns="" val="0"/>
              </a:ext>
            </a:extLst>
          </a:blip>
          <a:stretch>
            <a:fillRect/>
          </a:stretch>
        </p:blipFill>
        <p:spPr bwMode="auto">
          <a:xfrm>
            <a:off x="6143625" y="1762125"/>
            <a:ext cx="2362200" cy="23622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1" name="TextBox 10"/>
          <p:cNvSpPr txBox="1"/>
          <p:nvPr/>
        </p:nvSpPr>
        <p:spPr>
          <a:xfrm>
            <a:off x="1752600" y="4572000"/>
            <a:ext cx="6248400" cy="769441"/>
          </a:xfrm>
          <a:prstGeom prst="rect">
            <a:avLst/>
          </a:prstGeom>
          <a:noFill/>
        </p:spPr>
        <p:txBody>
          <a:bodyPr wrap="square" rtlCol="0">
            <a:spAutoFit/>
          </a:bodyPr>
          <a:lstStyle/>
          <a:p>
            <a:pPr algn="ctr"/>
            <a:r>
              <a:rPr lang="en-US" sz="4400" dirty="0" smtClean="0"/>
              <a:t>3 Stages</a:t>
            </a:r>
            <a:endParaRPr lang="en-US" sz="4400" dirty="0"/>
          </a:p>
        </p:txBody>
      </p:sp>
    </p:spTree>
    <p:extLst>
      <p:ext uri="{BB962C8B-B14F-4D97-AF65-F5344CB8AC3E}">
        <p14:creationId xmlns:p14="http://schemas.microsoft.com/office/powerpoint/2010/main" xmlns="" val="985067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dirty="0"/>
              <a:t>Stage 1. Identify desired results</a:t>
            </a:r>
          </a:p>
        </p:txBody>
      </p:sp>
      <p:pic>
        <p:nvPicPr>
          <p:cNvPr id="1026" name="Picture 2"/>
          <p:cNvPicPr>
            <a:picLocks noGrp="1" noChangeAspect="1" noChangeArrowheads="1"/>
          </p:cNvPicPr>
          <p:nvPr>
            <p:ph sz="half" idx="1"/>
          </p:nvPr>
        </p:nvPicPr>
        <p:blipFill>
          <a:blip r:embed="rId3" cstate="print">
            <a:extLst>
              <a:ext uri="{28A0092B-C50C-407E-A947-70E740481C1C}">
                <a14:useLocalDpi xmlns:a14="http://schemas.microsoft.com/office/drawing/2010/main" xmlns="" val="0"/>
              </a:ext>
            </a:extLst>
          </a:blip>
          <a:stretch>
            <a:fillRect/>
          </a:stretch>
        </p:blipFill>
        <p:spPr bwMode="auto">
          <a:xfrm>
            <a:off x="2438400" y="1905000"/>
            <a:ext cx="4038600" cy="4038600"/>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Content Placeholder 3"/>
          <p:cNvSpPr>
            <a:spLocks noGrp="1"/>
          </p:cNvSpPr>
          <p:nvPr>
            <p:ph sz="half" idx="2"/>
          </p:nvPr>
        </p:nvSpPr>
        <p:spPr>
          <a:xfrm>
            <a:off x="990600" y="1447800"/>
            <a:ext cx="7620000" cy="4525963"/>
          </a:xfrm>
        </p:spPr>
        <p:txBody>
          <a:bodyPr/>
          <a:lstStyle/>
          <a:p>
            <a:pPr lvl="1"/>
            <a:r>
              <a:rPr lang="en-US" dirty="0" smtClean="0"/>
              <a:t>What should students know, understand, be able to do?</a:t>
            </a:r>
          </a:p>
          <a:p>
            <a:pPr lvl="1"/>
            <a:r>
              <a:rPr lang="en-US" dirty="0" smtClean="0"/>
              <a:t>What is worthy of understanding?</a:t>
            </a:r>
          </a:p>
          <a:p>
            <a:pPr lvl="1"/>
            <a:r>
              <a:rPr lang="en-US" dirty="0" smtClean="0"/>
              <a:t>What enduring understandings are desired?</a:t>
            </a:r>
          </a:p>
          <a:p>
            <a:pPr lvl="1"/>
            <a:r>
              <a:rPr lang="en-US" dirty="0" smtClean="0"/>
              <a:t>Consider content </a:t>
            </a:r>
            <a:br>
              <a:rPr lang="en-US" dirty="0" smtClean="0"/>
            </a:br>
            <a:r>
              <a:rPr lang="en-US" dirty="0" smtClean="0"/>
              <a:t>standards, review </a:t>
            </a:r>
            <a:br>
              <a:rPr lang="en-US" dirty="0" smtClean="0"/>
            </a:br>
            <a:r>
              <a:rPr lang="en-US" dirty="0" smtClean="0"/>
              <a:t>curricular expectations, </a:t>
            </a:r>
            <a:br>
              <a:rPr lang="en-US" dirty="0" smtClean="0"/>
            </a:br>
            <a:r>
              <a:rPr lang="en-US" dirty="0" smtClean="0"/>
              <a:t>prioritize.</a:t>
            </a:r>
          </a:p>
          <a:p>
            <a:pPr lvl="1"/>
            <a:endParaRPr lang="en-US" dirty="0" smtClean="0"/>
          </a:p>
        </p:txBody>
      </p:sp>
    </p:spTree>
    <p:extLst>
      <p:ext uri="{BB962C8B-B14F-4D97-AF65-F5344CB8AC3E}">
        <p14:creationId xmlns:p14="http://schemas.microsoft.com/office/powerpoint/2010/main" xmlns="" val="4142982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34400" cy="1143000"/>
          </a:xfrm>
        </p:spPr>
        <p:txBody>
          <a:bodyPr>
            <a:normAutofit fontScale="90000"/>
          </a:bodyPr>
          <a:lstStyle/>
          <a:p>
            <a:pPr marL="0" indent="0" algn="l"/>
            <a:r>
              <a:rPr lang="en-US" dirty="0"/>
              <a:t>Stage 2. Determine Acceptable Evidence</a:t>
            </a:r>
          </a:p>
        </p:txBody>
      </p:sp>
      <p:pic>
        <p:nvPicPr>
          <p:cNvPr id="1026"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xmlns="" val="0"/>
              </a:ext>
            </a:extLst>
          </a:blip>
          <a:stretch>
            <a:fillRect/>
          </a:stretch>
        </p:blipFill>
        <p:spPr bwMode="auto">
          <a:xfrm>
            <a:off x="3352800" y="1752600"/>
            <a:ext cx="4038600" cy="4038600"/>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Content Placeholder 3"/>
          <p:cNvSpPr>
            <a:spLocks noGrp="1"/>
          </p:cNvSpPr>
          <p:nvPr>
            <p:ph sz="half" idx="2"/>
          </p:nvPr>
        </p:nvSpPr>
        <p:spPr>
          <a:xfrm>
            <a:off x="838200" y="1600200"/>
            <a:ext cx="7772400" cy="4525963"/>
          </a:xfrm>
        </p:spPr>
        <p:txBody>
          <a:bodyPr/>
          <a:lstStyle/>
          <a:p>
            <a:pPr lvl="1"/>
            <a:r>
              <a:rPr lang="en-US" dirty="0" smtClean="0"/>
              <a:t>How will we know students have achieved our goals?</a:t>
            </a:r>
          </a:p>
          <a:p>
            <a:pPr lvl="1"/>
            <a:r>
              <a:rPr lang="en-US" dirty="0" smtClean="0"/>
              <a:t>What counts as evidence of understanding and proficiency?</a:t>
            </a:r>
          </a:p>
          <a:p>
            <a:pPr lvl="1"/>
            <a:r>
              <a:rPr lang="en-US" dirty="0" smtClean="0"/>
              <a:t>What kinds of informal and </a:t>
            </a:r>
            <a:br>
              <a:rPr lang="en-US" dirty="0" smtClean="0"/>
            </a:br>
            <a:r>
              <a:rPr lang="en-US" dirty="0" smtClean="0"/>
              <a:t>formal assessments will we </a:t>
            </a:r>
            <a:br>
              <a:rPr lang="en-US" dirty="0" smtClean="0"/>
            </a:br>
            <a:r>
              <a:rPr lang="en-US" dirty="0" smtClean="0"/>
              <a:t>use throughout the unit?</a:t>
            </a:r>
          </a:p>
        </p:txBody>
      </p:sp>
    </p:spTree>
    <p:extLst>
      <p:ext uri="{BB962C8B-B14F-4D97-AF65-F5344CB8AC3E}">
        <p14:creationId xmlns:p14="http://schemas.microsoft.com/office/powerpoint/2010/main" xmlns="" val="1197650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pPr marL="0" indent="0"/>
            <a:r>
              <a:rPr lang="en-US" dirty="0"/>
              <a:t>Stage </a:t>
            </a:r>
            <a:r>
              <a:rPr lang="en-US" dirty="0" smtClean="0"/>
              <a:t>3. Plan learning experiences </a:t>
            </a:r>
            <a:br>
              <a:rPr lang="en-US" dirty="0" smtClean="0"/>
            </a:br>
            <a:r>
              <a:rPr lang="en-US" dirty="0" smtClean="0"/>
              <a:t>and instruction</a:t>
            </a:r>
            <a:endParaRPr lang="en-US" dirty="0"/>
          </a:p>
        </p:txBody>
      </p:sp>
      <p:pic>
        <p:nvPicPr>
          <p:cNvPr id="1026"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xmlns="" val="0"/>
              </a:ext>
            </a:extLst>
          </a:blip>
          <a:stretch>
            <a:fillRect/>
          </a:stretch>
        </p:blipFill>
        <p:spPr bwMode="auto">
          <a:xfrm>
            <a:off x="4191000" y="1447800"/>
            <a:ext cx="4038600" cy="4038600"/>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Content Placeholder 3"/>
          <p:cNvSpPr>
            <a:spLocks noGrp="1"/>
          </p:cNvSpPr>
          <p:nvPr>
            <p:ph sz="half" idx="2"/>
          </p:nvPr>
        </p:nvSpPr>
        <p:spPr>
          <a:xfrm>
            <a:off x="457200" y="1676400"/>
            <a:ext cx="8382000" cy="4525963"/>
          </a:xfrm>
        </p:spPr>
        <p:txBody>
          <a:bodyPr/>
          <a:lstStyle/>
          <a:p>
            <a:pPr lvl="1"/>
            <a:r>
              <a:rPr lang="en-US" dirty="0" smtClean="0"/>
              <a:t>What will students need in order to perform effectively and achieve desired results?</a:t>
            </a:r>
          </a:p>
          <a:p>
            <a:pPr lvl="1"/>
            <a:r>
              <a:rPr lang="en-US" dirty="0" smtClean="0"/>
              <a:t>What activities will equip student </a:t>
            </a:r>
            <a:br>
              <a:rPr lang="en-US" dirty="0" smtClean="0"/>
            </a:br>
            <a:r>
              <a:rPr lang="en-US" dirty="0" smtClean="0"/>
              <a:t>with the needed knowledge and skills?</a:t>
            </a:r>
          </a:p>
          <a:p>
            <a:pPr lvl="1"/>
            <a:r>
              <a:rPr lang="en-US" dirty="0" smtClean="0"/>
              <a:t>What should be taught; coached?</a:t>
            </a:r>
          </a:p>
          <a:p>
            <a:pPr lvl="1"/>
            <a:r>
              <a:rPr lang="en-US" dirty="0" smtClean="0"/>
              <a:t>What materials and resources will be used? </a:t>
            </a:r>
          </a:p>
        </p:txBody>
      </p:sp>
    </p:spTree>
    <p:extLst>
      <p:ext uri="{BB962C8B-B14F-4D97-AF65-F5344CB8AC3E}">
        <p14:creationId xmlns:p14="http://schemas.microsoft.com/office/powerpoint/2010/main" xmlns="" val="985067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2">
                    <a:lumMod val="90000"/>
                  </a:schemeClr>
                </a:solidFill>
              </a:rPr>
              <a:t>The Power of </a:t>
            </a:r>
            <a:r>
              <a:rPr lang="en-US" dirty="0" err="1" smtClean="0">
                <a:solidFill>
                  <a:schemeClr val="bg2">
                    <a:lumMod val="90000"/>
                  </a:schemeClr>
                </a:solidFill>
              </a:rPr>
              <a:t>UbD</a:t>
            </a:r>
            <a:endParaRPr lang="en-US" dirty="0">
              <a:solidFill>
                <a:schemeClr val="bg2">
                  <a:lumMod val="90000"/>
                </a:schemeClr>
              </a:solidFill>
            </a:endParaRPr>
          </a:p>
        </p:txBody>
      </p:sp>
      <p:sp>
        <p:nvSpPr>
          <p:cNvPr id="4" name="Content Placeholder 3"/>
          <p:cNvSpPr>
            <a:spLocks noGrp="1"/>
          </p:cNvSpPr>
          <p:nvPr>
            <p:ph sz="half" idx="2"/>
          </p:nvPr>
        </p:nvSpPr>
        <p:spPr>
          <a:xfrm>
            <a:off x="1066800" y="5029200"/>
            <a:ext cx="7543800" cy="1096963"/>
          </a:xfrm>
          <a:ln>
            <a:noFill/>
          </a:ln>
        </p:spPr>
        <p:txBody>
          <a:bodyPr>
            <a:normAutofit fontScale="85000" lnSpcReduction="10000"/>
          </a:bodyPr>
          <a:lstStyle/>
          <a:p>
            <a:r>
              <a:rPr lang="en-US" dirty="0" smtClean="0">
                <a:solidFill>
                  <a:schemeClr val="bg2">
                    <a:lumMod val="90000"/>
                  </a:schemeClr>
                </a:solidFill>
              </a:rPr>
              <a:t>Logic applies regardless of learning goals</a:t>
            </a:r>
          </a:p>
          <a:p>
            <a:r>
              <a:rPr lang="en-US" dirty="0" smtClean="0">
                <a:solidFill>
                  <a:schemeClr val="bg2">
                    <a:lumMod val="90000"/>
                  </a:schemeClr>
                </a:solidFill>
              </a:rPr>
              <a:t>Agreement on evidence leads to curricular coherence</a:t>
            </a:r>
            <a:endParaRPr lang="en-US" dirty="0">
              <a:solidFill>
                <a:schemeClr val="bg2">
                  <a:lumMod val="90000"/>
                </a:schemeClr>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38400" y="1447800"/>
            <a:ext cx="4752975" cy="3543300"/>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299409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284</TotalTime>
  <Words>970</Words>
  <Application>Microsoft Office PowerPoint</Application>
  <PresentationFormat>On-screen Show (4:3)</PresentationFormat>
  <Paragraphs>103</Paragraphs>
  <Slides>25</Slides>
  <Notes>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EDPL 6440 Curriculum Understanding by Design and Sleeter Powerpoint</vt:lpstr>
      <vt:lpstr>The twin sins of traditional design</vt:lpstr>
      <vt:lpstr>Slide 3</vt:lpstr>
      <vt:lpstr>UbD Saves the Day</vt:lpstr>
      <vt:lpstr>Backward Design</vt:lpstr>
      <vt:lpstr>Stage 1. Identify desired results</vt:lpstr>
      <vt:lpstr>Stage 2. Determine Acceptable Evidence</vt:lpstr>
      <vt:lpstr>Stage 3. Plan learning experiences  and instruction</vt:lpstr>
      <vt:lpstr>The Power of UbD</vt:lpstr>
      <vt:lpstr>Philosophy Free?</vt:lpstr>
      <vt:lpstr>Philosophy Free?</vt:lpstr>
      <vt:lpstr>Philosophy Free?</vt:lpstr>
      <vt:lpstr>Considering UbD and Sleeter</vt:lpstr>
      <vt:lpstr>Slide 14</vt:lpstr>
      <vt:lpstr>Philosophy Rich</vt:lpstr>
      <vt:lpstr>Philosophy Rich</vt:lpstr>
      <vt:lpstr>Designing curriculum Around Big Ideas</vt:lpstr>
      <vt:lpstr>Understanding by Design</vt:lpstr>
      <vt:lpstr>Coverage vs. Uncoverage</vt:lpstr>
      <vt:lpstr>Identifying Big Ideas</vt:lpstr>
      <vt:lpstr>Analyzing Standards</vt:lpstr>
      <vt:lpstr>Analysis Questions</vt:lpstr>
      <vt:lpstr>Nonneutrality of Standards </vt:lpstr>
      <vt:lpstr>The Task</vt:lpstr>
      <vt:lpstr>Critics of Ubd</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Terese</dc:creator>
  <cp:lastModifiedBy>Laura</cp:lastModifiedBy>
  <cp:revision>25</cp:revision>
  <dcterms:created xsi:type="dcterms:W3CDTF">2011-06-28T07:48:21Z</dcterms:created>
  <dcterms:modified xsi:type="dcterms:W3CDTF">2011-06-28T22:22:56Z</dcterms:modified>
</cp:coreProperties>
</file>